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93" r:id="rId2"/>
  </p:sldMasterIdLst>
  <p:notesMasterIdLst>
    <p:notesMasterId r:id="rId71"/>
  </p:notesMasterIdLst>
  <p:handoutMasterIdLst>
    <p:handoutMasterId r:id="rId72"/>
  </p:handoutMasterIdLst>
  <p:sldIdLst>
    <p:sldId id="433" r:id="rId3"/>
    <p:sldId id="406" r:id="rId4"/>
    <p:sldId id="434" r:id="rId5"/>
    <p:sldId id="407" r:id="rId6"/>
    <p:sldId id="410" r:id="rId7"/>
    <p:sldId id="411" r:id="rId8"/>
    <p:sldId id="412" r:id="rId9"/>
    <p:sldId id="416" r:id="rId10"/>
    <p:sldId id="414" r:id="rId11"/>
    <p:sldId id="417" r:id="rId12"/>
    <p:sldId id="418" r:id="rId13"/>
    <p:sldId id="420" r:id="rId14"/>
    <p:sldId id="419" r:id="rId15"/>
    <p:sldId id="276" r:id="rId16"/>
    <p:sldId id="398" r:id="rId17"/>
    <p:sldId id="421" r:id="rId18"/>
    <p:sldId id="327" r:id="rId19"/>
    <p:sldId id="423" r:id="rId20"/>
    <p:sldId id="435" r:id="rId21"/>
    <p:sldId id="436" r:id="rId22"/>
    <p:sldId id="328" r:id="rId23"/>
    <p:sldId id="335" r:id="rId24"/>
    <p:sldId id="336" r:id="rId25"/>
    <p:sldId id="385" r:id="rId26"/>
    <p:sldId id="337" r:id="rId27"/>
    <p:sldId id="386" r:id="rId28"/>
    <p:sldId id="338" r:id="rId29"/>
    <p:sldId id="387" r:id="rId30"/>
    <p:sldId id="353" r:id="rId31"/>
    <p:sldId id="389" r:id="rId32"/>
    <p:sldId id="390" r:id="rId33"/>
    <p:sldId id="391" r:id="rId34"/>
    <p:sldId id="437" r:id="rId35"/>
    <p:sldId id="399" r:id="rId36"/>
    <p:sldId id="401" r:id="rId37"/>
    <p:sldId id="400" r:id="rId38"/>
    <p:sldId id="392" r:id="rId39"/>
    <p:sldId id="358" r:id="rId40"/>
    <p:sldId id="402" r:id="rId41"/>
    <p:sldId id="403" r:id="rId42"/>
    <p:sldId id="360" r:id="rId43"/>
    <p:sldId id="361" r:id="rId44"/>
    <p:sldId id="362" r:id="rId45"/>
    <p:sldId id="393" r:id="rId46"/>
    <p:sldId id="379" r:id="rId47"/>
    <p:sldId id="363" r:id="rId48"/>
    <p:sldId id="364" r:id="rId49"/>
    <p:sldId id="425" r:id="rId50"/>
    <p:sldId id="426" r:id="rId51"/>
    <p:sldId id="370" r:id="rId52"/>
    <p:sldId id="365" r:id="rId53"/>
    <p:sldId id="404" r:id="rId54"/>
    <p:sldId id="366" r:id="rId55"/>
    <p:sldId id="367" r:id="rId56"/>
    <p:sldId id="427" r:id="rId57"/>
    <p:sldId id="428" r:id="rId58"/>
    <p:sldId id="371" r:id="rId59"/>
    <p:sldId id="372" r:id="rId60"/>
    <p:sldId id="380" r:id="rId61"/>
    <p:sldId id="349" r:id="rId62"/>
    <p:sldId id="373" r:id="rId63"/>
    <p:sldId id="429" r:id="rId64"/>
    <p:sldId id="347" r:id="rId65"/>
    <p:sldId id="430" r:id="rId66"/>
    <p:sldId id="432" r:id="rId67"/>
    <p:sldId id="431" r:id="rId68"/>
    <p:sldId id="438" r:id="rId69"/>
    <p:sldId id="383" r:id="rId70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FFCC"/>
    <a:srgbClr val="FF9999"/>
    <a:srgbClr val="CCCCFF"/>
    <a:srgbClr val="009900"/>
    <a:srgbClr val="FF9933"/>
    <a:srgbClr val="FFFFCC"/>
    <a:srgbClr val="FFCC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3CDD82-97D0-4F45-A0F1-83AA6E463DAF}" v="45" dt="2020-04-01T00:25:01.8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05" autoAdjust="0"/>
    <p:restoredTop sz="93514" autoAdjust="0"/>
  </p:normalViewPr>
  <p:slideViewPr>
    <p:cSldViewPr snapToGrid="0">
      <p:cViewPr varScale="1">
        <p:scale>
          <a:sx n="115" d="100"/>
          <a:sy n="115" d="100"/>
        </p:scale>
        <p:origin x="109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daesung" userId="676ca21df71fd503" providerId="LiveId" clId="{2DE78C31-02FC-3145-95BB-5E739A3C6F15}"/>
    <pc:docChg chg="modSld">
      <pc:chgData name="kim daesung" userId="676ca21df71fd503" providerId="LiveId" clId="{2DE78C31-02FC-3145-95BB-5E739A3C6F15}" dt="2020-03-24T14:10:39.404" v="4" actId="255"/>
      <pc:docMkLst>
        <pc:docMk/>
      </pc:docMkLst>
      <pc:sldChg chg="modSp">
        <pc:chgData name="kim daesung" userId="676ca21df71fd503" providerId="LiveId" clId="{2DE78C31-02FC-3145-95BB-5E739A3C6F15}" dt="2020-03-24T14:10:39.404" v="4" actId="255"/>
        <pc:sldMkLst>
          <pc:docMk/>
          <pc:sldMk cId="505213331" sldId="433"/>
        </pc:sldMkLst>
        <pc:spChg chg="mod">
          <ac:chgData name="kim daesung" userId="676ca21df71fd503" providerId="LiveId" clId="{2DE78C31-02FC-3145-95BB-5E739A3C6F15}" dt="2020-03-24T14:10:39.404" v="4" actId="255"/>
          <ac:spMkLst>
            <pc:docMk/>
            <pc:sldMk cId="505213331" sldId="433"/>
            <ac:spMk id="4" creationId="{00000000-0000-0000-0000-000000000000}"/>
          </ac:spMkLst>
        </pc:spChg>
      </pc:sldChg>
    </pc:docChg>
  </pc:docChgLst>
  <pc:docChgLst>
    <pc:chgData name="kim daesung" userId="676ca21df71fd503" providerId="LiveId" clId="{183CDD82-97D0-4F45-A0F1-83AA6E463DAF}"/>
    <pc:docChg chg="undo custSel addSld delSld modSld sldOrd">
      <pc:chgData name="kim daesung" userId="676ca21df71fd503" providerId="LiveId" clId="{183CDD82-97D0-4F45-A0F1-83AA6E463DAF}" dt="2020-04-01T00:25:01.823" v="613"/>
      <pc:docMkLst>
        <pc:docMk/>
      </pc:docMkLst>
      <pc:sldChg chg="add">
        <pc:chgData name="kim daesung" userId="676ca21df71fd503" providerId="LiveId" clId="{183CDD82-97D0-4F45-A0F1-83AA6E463DAF}" dt="2020-04-01T00:25:01.823" v="613"/>
        <pc:sldMkLst>
          <pc:docMk/>
          <pc:sldMk cId="2338682858" sldId="370"/>
        </pc:sldMkLst>
      </pc:sldChg>
      <pc:sldChg chg="ord">
        <pc:chgData name="kim daesung" userId="676ca21df71fd503" providerId="LiveId" clId="{183CDD82-97D0-4F45-A0F1-83AA6E463DAF}" dt="2020-04-01T00:23:09.767" v="609"/>
        <pc:sldMkLst>
          <pc:docMk/>
          <pc:sldMk cId="1939370565" sldId="431"/>
        </pc:sldMkLst>
      </pc:sldChg>
      <pc:sldChg chg="delSp modSp add">
        <pc:chgData name="kim daesung" userId="676ca21df71fd503" providerId="LiveId" clId="{183CDD82-97D0-4F45-A0F1-83AA6E463DAF}" dt="2020-04-01T00:19:17.219" v="607"/>
        <pc:sldMkLst>
          <pc:docMk/>
          <pc:sldMk cId="1789226775" sldId="438"/>
        </pc:sldMkLst>
        <pc:spChg chg="mod">
          <ac:chgData name="kim daesung" userId="676ca21df71fd503" providerId="LiveId" clId="{183CDD82-97D0-4F45-A0F1-83AA6E463DAF}" dt="2020-04-01T00:19:17.219" v="607"/>
          <ac:spMkLst>
            <pc:docMk/>
            <pc:sldMk cId="1789226775" sldId="438"/>
            <ac:spMk id="30723" creationId="{00000000-0000-0000-0000-000000000000}"/>
          </ac:spMkLst>
        </pc:spChg>
        <pc:picChg chg="del">
          <ac:chgData name="kim daesung" userId="676ca21df71fd503" providerId="LiveId" clId="{183CDD82-97D0-4F45-A0F1-83AA6E463DAF}" dt="2020-04-01T00:15:33.431" v="1" actId="478"/>
          <ac:picMkLst>
            <pc:docMk/>
            <pc:sldMk cId="1789226775" sldId="438"/>
            <ac:picMk id="2" creationId="{00000000-0000-0000-0000-000000000000}"/>
          </ac:picMkLst>
        </pc:picChg>
      </pc:sldChg>
      <pc:sldChg chg="modSp add del">
        <pc:chgData name="kim daesung" userId="676ca21df71fd503" providerId="LiveId" clId="{183CDD82-97D0-4F45-A0F1-83AA6E463DAF}" dt="2020-04-01T00:24:30.360" v="612" actId="47"/>
        <pc:sldMkLst>
          <pc:docMk/>
          <pc:sldMk cId="2991525538" sldId="439"/>
        </pc:sldMkLst>
        <pc:picChg chg="mod">
          <ac:chgData name="kim daesung" userId="676ca21df71fd503" providerId="LiveId" clId="{183CDD82-97D0-4F45-A0F1-83AA6E463DAF}" dt="2020-04-01T00:24:17.331" v="611" actId="1076"/>
          <ac:picMkLst>
            <pc:docMk/>
            <pc:sldMk cId="2991525538" sldId="439"/>
            <ac:picMk id="5" creationId="{00000000-0000-0000-0000-000000000000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8383B835-3BFE-4B85-82D8-1BE647A4113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5598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FB19F679-FC61-4ED7-B113-A17BF1221A8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50597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31E58B3D-AF80-4B88-BC74-82D36DA8D1E2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B0D056-06C1-427C-B095-DD5CAE33F6F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04560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27EC9-8DD2-4493-A5D9-44A66E52AB49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498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1E58B3D-AF80-4B88-BC74-82D36DA8D1E2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5A47A25-0677-45A1-ADC8-F8094B578D31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9810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D509D81-3708-43C2-9D2E-7CA631CBDF0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538661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598425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985671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338985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908344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511029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224515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607905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4BD9A16-86EF-4DAC-A2F5-5D677A46EB2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895584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346970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97078531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604558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27368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3B6A0BCF-CC6D-41C1-90A5-8678AD4715E1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83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1E58B3D-AF80-4B88-BC74-82D36DA8D1E2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2149815-C8CD-4DAE-8827-E7610308C19F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3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1E58B3D-AF80-4B88-BC74-82D36DA8D1E2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D82CE9D-6AD6-48B9-8744-A69162EB0F5A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57322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039544B-E612-4DA7-919D-4B13AFE5AFD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432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5816B7-94B9-4EAC-91DD-CE8BB4739FF9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461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B4B4C9A-3C04-4D3E-91E4-0B67CC10F677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9610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31E58B3D-AF80-4B88-BC74-82D36DA8D1E2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E79BB8E-DEB7-457D-B5A1-90ED2243E09F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57245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418818" name="Picture 2" descr="Image result for java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" y="339962"/>
            <a:ext cx="426171" cy="7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38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5723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1.png"/><Relationship Id="rId4" Type="http://schemas.openxmlformats.org/officeDocument/2006/relationships/image" Target="../media/image40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25" y="-42539"/>
            <a:ext cx="6025211" cy="6790678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247901" y="3950563"/>
            <a:ext cx="6880194" cy="87001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2">
                    <a:lumMod val="25000"/>
                  </a:schemeClr>
                </a:solidFill>
                <a:latin typeface="+mj-ea"/>
                <a:ea typeface="+mj-ea"/>
              </a:rPr>
              <a:t>CHAPTER 2:    </a:t>
            </a:r>
            <a:r>
              <a:rPr lang="ko-KR" altLang="en-US" sz="3600" dirty="0">
                <a:solidFill>
                  <a:schemeClr val="tx2">
                    <a:lumMod val="25000"/>
                  </a:schemeClr>
                </a:solidFill>
                <a:latin typeface="+mj-ea"/>
                <a:ea typeface="+mj-ea"/>
              </a:rPr>
              <a:t>프로그램 작성 과정</a:t>
            </a:r>
          </a:p>
        </p:txBody>
      </p:sp>
    </p:spTree>
    <p:extLst>
      <p:ext uri="{BB962C8B-B14F-4D97-AF65-F5344CB8AC3E}">
        <p14:creationId xmlns:p14="http://schemas.microsoft.com/office/powerpoint/2010/main" val="505213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64" y="4163346"/>
            <a:ext cx="3851973" cy="2694654"/>
          </a:xfrm>
          <a:prstGeom prst="rect">
            <a:avLst/>
          </a:prstGeom>
        </p:spPr>
      </p:pic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 및 디버깅</a:t>
            </a:r>
          </a:p>
        </p:txBody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실행 시간 오류</a:t>
            </a:r>
            <a:r>
              <a:rPr lang="en-US" altLang="ko-KR" dirty="0">
                <a:solidFill>
                  <a:schemeClr val="tx2"/>
                </a:solidFill>
              </a:rPr>
              <a:t>(run time error):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0</a:t>
            </a:r>
            <a:r>
              <a:rPr lang="ko-KR" altLang="en-US" dirty="0"/>
              <a:t>으로 나누는 것</a:t>
            </a:r>
          </a:p>
          <a:p>
            <a:pPr lvl="1"/>
            <a:r>
              <a:rPr lang="ko-KR" altLang="en-US" dirty="0"/>
              <a:t>잘못된 메모리 주소에 접근하는 것</a:t>
            </a:r>
          </a:p>
          <a:p>
            <a:r>
              <a:rPr lang="ko-KR" altLang="en-US" dirty="0">
                <a:solidFill>
                  <a:schemeClr val="tx2"/>
                </a:solidFill>
              </a:rPr>
              <a:t>논리 오류</a:t>
            </a:r>
            <a:r>
              <a:rPr lang="en-US" altLang="ko-KR" dirty="0">
                <a:solidFill>
                  <a:schemeClr val="tx2"/>
                </a:solidFill>
              </a:rPr>
              <a:t>(logical error):</a:t>
            </a:r>
          </a:p>
          <a:p>
            <a:pPr lvl="1"/>
            <a:r>
              <a:rPr lang="en-US" altLang="ko-KR" dirty="0">
                <a:latin typeface="Arial"/>
              </a:rPr>
              <a:t> </a:t>
            </a:r>
            <a:r>
              <a:rPr lang="ko-KR" altLang="en-US" dirty="0"/>
              <a:t>문법은 틀리지 않았으나 논리적으로 정확하지 않는 것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</p:txBody>
      </p:sp>
      <p:sp>
        <p:nvSpPr>
          <p:cNvPr id="432132" name="Rectangle 4"/>
          <p:cNvSpPr>
            <a:spLocks noChangeArrowheads="1"/>
          </p:cNvSpPr>
          <p:nvPr/>
        </p:nvSpPr>
        <p:spPr bwMode="auto">
          <a:xfrm>
            <a:off x="1198563" y="3701019"/>
            <a:ext cx="6313487" cy="738664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① 그릇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과 그릇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를 준비한다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②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그릇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에 밀가루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우유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계란을 넣고 잘 섞는다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③ </a:t>
            </a:r>
            <a:r>
              <a:rPr lang="ko-KR" altLang="en-US" sz="1400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그릇</a:t>
            </a:r>
            <a:r>
              <a:rPr lang="en-US" altLang="ko-KR" sz="1400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400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오븐에 넣고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30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분 동안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350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도로 굽는다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35891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디버깅</a:t>
            </a:r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소스에 존재하는 오류를 잡는 것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23" y="2299917"/>
            <a:ext cx="57245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44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디버깅의 유래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1945</a:t>
            </a:r>
            <a:r>
              <a:rPr lang="ko-KR" altLang="en-US" dirty="0"/>
              <a:t>년 마크 </a:t>
            </a:r>
            <a:r>
              <a:rPr lang="en-US" altLang="ko-KR" dirty="0"/>
              <a:t>II </a:t>
            </a:r>
            <a:r>
              <a:rPr lang="ko-KR" altLang="en-US" dirty="0"/>
              <a:t>컴퓨터가 릴레이 장치에 날아든 나방 때문에 고장을 일으켰고 이것을 “컴퓨터 버그</a:t>
            </a:r>
            <a:r>
              <a:rPr lang="en-US" altLang="ko-KR" dirty="0"/>
              <a:t>(bug: </a:t>
            </a:r>
            <a:r>
              <a:rPr lang="ko-KR" altLang="en-US" dirty="0"/>
              <a:t>벌레</a:t>
            </a:r>
            <a:r>
              <a:rPr lang="en-US" altLang="ko-KR" dirty="0"/>
              <a:t>)”</a:t>
            </a:r>
          </a:p>
          <a:p>
            <a:r>
              <a:rPr lang="ko-KR" altLang="en-US" dirty="0" err="1"/>
              <a:t>라고</a:t>
            </a:r>
            <a:r>
              <a:rPr lang="ko-KR" altLang="en-US" dirty="0"/>
              <a:t> 불렀다</a:t>
            </a:r>
            <a:r>
              <a:rPr lang="en-US" altLang="ko-KR" dirty="0"/>
              <a:t>. </a:t>
            </a:r>
            <a:r>
              <a:rPr lang="ko-KR" altLang="en-US" dirty="0"/>
              <a:t>여성 컴퓨터 과학자인 </a:t>
            </a:r>
            <a:r>
              <a:rPr lang="ko-KR" altLang="en-US" dirty="0" err="1"/>
              <a:t>그레이스</a:t>
            </a:r>
            <a:r>
              <a:rPr lang="ko-KR" altLang="en-US" dirty="0"/>
              <a:t> </a:t>
            </a:r>
            <a:r>
              <a:rPr lang="ko-KR" altLang="en-US" dirty="0" err="1"/>
              <a:t>호퍼가</a:t>
            </a:r>
            <a:r>
              <a:rPr lang="ko-KR" altLang="en-US" dirty="0"/>
              <a:t> 나방을 채집해 기록에 남기고 이를 “디버깅</a:t>
            </a:r>
            <a:r>
              <a:rPr lang="en-US" altLang="ko-KR" dirty="0"/>
              <a:t>(debugging)”</a:t>
            </a:r>
            <a:r>
              <a:rPr lang="ko-KR" altLang="en-US" dirty="0"/>
              <a:t>작업이라고 보고하였다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834" y="3714750"/>
            <a:ext cx="67818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36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소프트웨어의 유지 보수</a:t>
            </a:r>
          </a:p>
        </p:txBody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소프트웨어의 유지 보수가 필요한 이유</a:t>
            </a:r>
          </a:p>
          <a:p>
            <a:pPr lvl="1"/>
            <a:r>
              <a:rPr lang="ko-KR" altLang="en-US"/>
              <a:t>디버깅 후에도 버그가 남아 있을 수 있기 때문</a:t>
            </a:r>
          </a:p>
          <a:p>
            <a:pPr lvl="1"/>
            <a:r>
              <a:rPr lang="ko-KR" altLang="en-US"/>
              <a:t>소프트웨어가 개발된 다음에 사용자의 요구가 추가될 수 있기 때문</a:t>
            </a:r>
          </a:p>
          <a:p>
            <a:r>
              <a:rPr lang="ko-KR" altLang="en-US"/>
              <a:t>유지 보수 비용이 전체 비용의 </a:t>
            </a:r>
            <a:r>
              <a:rPr lang="en-US" altLang="ko-KR"/>
              <a:t>50% </a:t>
            </a:r>
            <a:r>
              <a:rPr lang="ko-KR" altLang="en-US"/>
              <a:t>이상을 차지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576" y="3990975"/>
            <a:ext cx="39338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83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8229600" cy="701675"/>
          </a:xfrm>
        </p:spPr>
        <p:txBody>
          <a:bodyPr>
            <a:spAutoFit/>
          </a:bodyPr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165897" name="Rectangle 9"/>
          <p:cNvSpPr>
            <a:spLocks noGrp="1" noChangeArrowheads="1"/>
          </p:cNvSpPr>
          <p:nvPr>
            <p:ph sz="quarter" idx="1"/>
          </p:nvPr>
        </p:nvSpPr>
        <p:spPr>
          <a:xfrm>
            <a:off x="468605" y="1744802"/>
            <a:ext cx="8212138" cy="4604150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통합 개발 환경</a:t>
            </a:r>
            <a:r>
              <a:rPr lang="en-US" altLang="ko-KR" dirty="0">
                <a:solidFill>
                  <a:schemeClr val="tx2"/>
                </a:solidFill>
                <a:latin typeface="굴림" panose="020B0600000101010101" pitchFamily="50" charset="-127"/>
              </a:rPr>
              <a:t>(IDE: integrated development environment</a:t>
            </a:r>
            <a:r>
              <a:rPr lang="en-US" altLang="ko-KR" dirty="0">
                <a:latin typeface="굴림" panose="020B0600000101010101" pitchFamily="50" charset="-127"/>
              </a:rPr>
              <a:t>)</a:t>
            </a:r>
          </a:p>
          <a:p>
            <a:pPr lvl="1"/>
            <a:r>
              <a:rPr lang="ko-KR" altLang="en-US" dirty="0">
                <a:latin typeface="굴림" panose="020B0600000101010101" pitchFamily="50" charset="-127"/>
              </a:rPr>
              <a:t>에디터 </a:t>
            </a:r>
            <a:r>
              <a:rPr lang="en-US" altLang="ko-KR" dirty="0">
                <a:latin typeface="굴림" panose="020B0600000101010101" pitchFamily="50" charset="-127"/>
              </a:rPr>
              <a:t>+ </a:t>
            </a:r>
            <a:r>
              <a:rPr lang="ko-KR" altLang="en-US" dirty="0">
                <a:latin typeface="굴림" panose="020B0600000101010101" pitchFamily="50" charset="-127"/>
              </a:rPr>
              <a:t>컴파일러 </a:t>
            </a:r>
            <a:r>
              <a:rPr lang="en-US" altLang="ko-KR" dirty="0">
                <a:latin typeface="굴림" panose="020B0600000101010101" pitchFamily="50" charset="-127"/>
              </a:rPr>
              <a:t>+ </a:t>
            </a:r>
            <a:r>
              <a:rPr lang="ko-KR" altLang="en-US" dirty="0" err="1">
                <a:latin typeface="굴림" panose="020B0600000101010101" pitchFamily="50" charset="-127"/>
              </a:rPr>
              <a:t>디버거</a:t>
            </a:r>
            <a:endParaRPr lang="en-US" altLang="ko-KR" dirty="0">
              <a:latin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pPr lvl="1"/>
            <a:endParaRPr lang="en-US" altLang="ko-KR" dirty="0">
              <a:latin typeface="굴림" panose="020B0600000101010101" pitchFamily="50" charset="-127"/>
            </a:endParaRPr>
          </a:p>
          <a:p>
            <a:pPr lvl="1"/>
            <a:endParaRPr lang="en-US" altLang="ko-KR" dirty="0">
              <a:latin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733" y="3341795"/>
            <a:ext cx="3590925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환경의</a:t>
            </a:r>
            <a:r>
              <a:rPr lang="en-US" altLang="ko-KR" dirty="0"/>
              <a:t> </a:t>
            </a:r>
            <a:r>
              <a:rPr lang="ko-KR" altLang="en-US" dirty="0"/>
              <a:t>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스튜디오</a:t>
            </a:r>
            <a:r>
              <a:rPr lang="en-US" altLang="ko-KR" dirty="0"/>
              <a:t>:		</a:t>
            </a:r>
            <a:r>
              <a:rPr lang="ko-KR" altLang="en-US" dirty="0"/>
              <a:t>마이크로소프트 </a:t>
            </a:r>
            <a:endParaRPr lang="en-US" altLang="ko-KR" dirty="0"/>
          </a:p>
          <a:p>
            <a:r>
              <a:rPr lang="ko-KR" altLang="en-US" dirty="0" err="1"/>
              <a:t>이클립스</a:t>
            </a:r>
            <a:r>
              <a:rPr lang="en-US" altLang="ko-KR" dirty="0"/>
              <a:t>(eclipse): 	</a:t>
            </a:r>
            <a:r>
              <a:rPr lang="ko-KR" altLang="en-US" dirty="0"/>
              <a:t>오픈 소스 프로젝트</a:t>
            </a:r>
            <a:endParaRPr lang="en-US" altLang="ko-KR" dirty="0"/>
          </a:p>
          <a:p>
            <a:r>
              <a:rPr lang="en-US" altLang="ko-KR" dirty="0"/>
              <a:t>Dev-C++: 			</a:t>
            </a:r>
            <a:r>
              <a:rPr lang="ko-KR" altLang="en-US" dirty="0"/>
              <a:t>오픈 소스 프로젝트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002" y="3240863"/>
            <a:ext cx="3175339" cy="285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24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스튜디오 버전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커뮤니티</a:t>
            </a:r>
            <a:r>
              <a:rPr lang="en-US" altLang="ko-KR" dirty="0"/>
              <a:t>(Visual Studio Community) </a:t>
            </a:r>
            <a:r>
              <a:rPr lang="ko-KR" altLang="en-US" dirty="0"/>
              <a:t>버전은 “기업 외 응용 프로그램 빌드 개발자를 위한 완벽한 기능의 확장 가능한 무료 </a:t>
            </a:r>
            <a:r>
              <a:rPr lang="ko-KR" altLang="en-US" dirty="0" err="1"/>
              <a:t>도구”이다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프로페셔널 버전</a:t>
            </a:r>
            <a:r>
              <a:rPr lang="en-US" altLang="ko-KR" dirty="0"/>
              <a:t>(Visual Studio Professional)</a:t>
            </a:r>
            <a:r>
              <a:rPr lang="ko-KR" altLang="en-US" dirty="0"/>
              <a:t>은 “개별 개발자 또는 소규모 팀을 위한 전문적인 개발자 도구 및 </a:t>
            </a:r>
            <a:r>
              <a:rPr lang="ko-KR" altLang="en-US" dirty="0" err="1"/>
              <a:t>서비스”라고</a:t>
            </a:r>
            <a:r>
              <a:rPr lang="ko-KR" altLang="en-US" dirty="0"/>
              <a:t> 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엔터프라이즈 버전</a:t>
            </a:r>
            <a:r>
              <a:rPr lang="en-US" altLang="ko-KR" dirty="0"/>
              <a:t>(Visual Studio Enterprise)</a:t>
            </a:r>
            <a:r>
              <a:rPr lang="ko-KR" altLang="en-US" dirty="0"/>
              <a:t>은 “고급 테스트 및 </a:t>
            </a:r>
            <a:r>
              <a:rPr lang="en-US" altLang="ko-KR" dirty="0"/>
              <a:t>DevOps</a:t>
            </a:r>
            <a:r>
              <a:rPr lang="ko-KR" altLang="en-US" dirty="0"/>
              <a:t>를 포함해서 어떠한 크기나 복잡한 프로젝트까지 개발 팀을 위한 고급 기능이 포함된 엔터프라이즈급 </a:t>
            </a:r>
            <a:r>
              <a:rPr lang="ko-KR" altLang="en-US" dirty="0" err="1"/>
              <a:t>솔루션”라고</a:t>
            </a:r>
            <a:r>
              <a:rPr lang="ko-KR" altLang="en-US" dirty="0"/>
              <a:t> 표시되어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37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/>
              <a:t>비주얼</a:t>
            </a:r>
            <a:r>
              <a:rPr lang="ko-KR" altLang="en-US" sz="3600" dirty="0"/>
              <a:t> 스튜디오 설치</a:t>
            </a:r>
            <a:r>
              <a:rPr lang="en-US" altLang="ko-KR" sz="3600" dirty="0"/>
              <a:t> 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75" y="1577654"/>
            <a:ext cx="6432850" cy="51132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/>
              <a:t>비주얼</a:t>
            </a:r>
            <a:r>
              <a:rPr lang="ko-KR" altLang="en-US" sz="3600" dirty="0"/>
              <a:t> 스튜디오 설치</a:t>
            </a:r>
            <a:r>
              <a:rPr lang="en-US" altLang="ko-KR" sz="3600" dirty="0"/>
              <a:t> 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77" y="1841886"/>
            <a:ext cx="8203223" cy="45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69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/>
              <a:t>비주얼</a:t>
            </a:r>
            <a:r>
              <a:rPr lang="ko-KR" altLang="en-US" sz="3600" dirty="0"/>
              <a:t> 스튜디오 설치</a:t>
            </a:r>
            <a:r>
              <a:rPr lang="en-US" altLang="ko-KR" sz="3600" dirty="0"/>
              <a:t> </a:t>
            </a:r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32263"/>
            <a:ext cx="7631723" cy="425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8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  <a:r>
              <a:rPr lang="en-US" altLang="ko-KR" dirty="0"/>
              <a:t> </a:t>
            </a:r>
            <a:r>
              <a:rPr lang="ko-KR" altLang="en-US" dirty="0"/>
              <a:t>개발 과정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85" y="1957018"/>
            <a:ext cx="87725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06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/>
              <a:t>비주얼</a:t>
            </a:r>
            <a:r>
              <a:rPr lang="ko-KR" altLang="en-US" sz="3600" dirty="0"/>
              <a:t> 스튜디오 설치</a:t>
            </a:r>
            <a:r>
              <a:rPr lang="en-US" altLang="ko-KR" sz="3600" dirty="0"/>
              <a:t> 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076" y="2224453"/>
            <a:ext cx="2854260" cy="35063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185" y="2224453"/>
            <a:ext cx="3269265" cy="350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38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워크스페이스와 프로젝트</a:t>
            </a:r>
          </a:p>
        </p:txBody>
      </p:sp>
      <p:sp>
        <p:nvSpPr>
          <p:cNvPr id="443474" name="Rectangle 82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솔루션</a:t>
            </a:r>
            <a:r>
              <a:rPr lang="en-US" altLang="ko-KR" dirty="0">
                <a:solidFill>
                  <a:srgbClr val="FF0000"/>
                </a:solidFill>
              </a:rPr>
              <a:t>(solution); </a:t>
            </a:r>
            <a:r>
              <a:rPr lang="ko-KR" altLang="en-US" dirty="0"/>
              <a:t>문제</a:t>
            </a:r>
            <a:r>
              <a:rPr lang="en-US" altLang="ko-KR" dirty="0"/>
              <a:t> </a:t>
            </a:r>
            <a:r>
              <a:rPr lang="ko-KR" altLang="en-US" dirty="0"/>
              <a:t>해결에 필요한 프로젝트가 들어 있는 컨테이너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프로젝트</a:t>
            </a:r>
            <a:r>
              <a:rPr lang="en-US" altLang="ko-KR" dirty="0">
                <a:solidFill>
                  <a:srgbClr val="FF0000"/>
                </a:solidFill>
              </a:rPr>
              <a:t>(project</a:t>
            </a:r>
            <a:r>
              <a:rPr lang="en-US" altLang="ko-KR" dirty="0"/>
              <a:t>): </a:t>
            </a:r>
            <a:r>
              <a:rPr lang="ko-KR" altLang="en-US" dirty="0"/>
              <a:t>하나의 실행 파일을 만드는데 필요한 여러 가지 항목들이 들어 있는 컨테이너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2" y="3358579"/>
            <a:ext cx="8534400" cy="32480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86" name="Rectangle 5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프로젝트 생성하기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1" y="1881828"/>
            <a:ext cx="6928338" cy="46008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88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프로젝트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15" y="1701448"/>
            <a:ext cx="7438292" cy="493949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88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프로젝트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717" y="2142506"/>
            <a:ext cx="4763165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47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17" name="Rectangle 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소스 파일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799346"/>
            <a:ext cx="8972550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17" name="Rectangle 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소스 파일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80757"/>
            <a:ext cx="7557995" cy="51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38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53" name="Rectangle 4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프로그램 입력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5" y="1753200"/>
            <a:ext cx="8467725" cy="47720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53" name="Rectangle 4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프로그램 입력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0" y="1957387"/>
            <a:ext cx="81534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18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첫번째 프로그램의 설명</a:t>
            </a:r>
          </a:p>
        </p:txBody>
      </p:sp>
      <p:sp>
        <p:nvSpPr>
          <p:cNvPr id="4843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648" y="2312572"/>
            <a:ext cx="7750175" cy="2460625"/>
          </a:xfrm>
          <a:solidFill>
            <a:srgbClr val="FFFFCC"/>
          </a:solidFill>
          <a:ln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#include </a:t>
            </a: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&lt;stdio.h&gt;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altLang="ko-KR" sz="1800" noProof="1">
              <a:solidFill>
                <a:srgbClr val="800000"/>
              </a:solidFill>
              <a:latin typeface="Trebuchet MS" pitchFamily="34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int </a:t>
            </a:r>
            <a:r>
              <a:rPr lang="en-US" altLang="ko-KR" sz="1800" noProof="1">
                <a:latin typeface="Trebuchet MS" pitchFamily="34" charset="0"/>
              </a:rPr>
              <a:t>main</a:t>
            </a: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(void)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latin typeface="Trebuchet MS" pitchFamily="34" charset="0"/>
              </a:rPr>
              <a:t>{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	</a:t>
            </a:r>
            <a:r>
              <a:rPr lang="en-US" altLang="ko-KR" sz="1800" noProof="1">
                <a:latin typeface="Trebuchet MS" pitchFamily="34" charset="0"/>
              </a:rPr>
              <a:t>printf(</a:t>
            </a: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"Hello World!"</a:t>
            </a:r>
            <a:r>
              <a:rPr lang="en-US" altLang="ko-KR" sz="1800" noProof="1">
                <a:latin typeface="Trebuchet MS" pitchFamily="34" charset="0"/>
              </a:rPr>
              <a:t>)</a:t>
            </a: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;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	</a:t>
            </a: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return </a:t>
            </a:r>
            <a:r>
              <a:rPr lang="en-US" altLang="ko-KR" sz="1800" noProof="1">
                <a:latin typeface="Trebuchet MS" pitchFamily="34" charset="0"/>
              </a:rPr>
              <a:t>0;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latin typeface="Trebuchet MS" pitchFamily="34" charset="0"/>
              </a:rPr>
              <a:t>}</a:t>
            </a:r>
            <a:endParaRPr lang="ko-KR" altLang="en-US" sz="1800" dirty="0">
              <a:latin typeface="Trebuchet MS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4833" name="_x262754600" descr="EMB000003d0365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68" y="2301952"/>
            <a:ext cx="3021159" cy="302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 bwMode="auto">
          <a:xfrm flipV="1">
            <a:off x="3387678" y="3006323"/>
            <a:ext cx="2205318" cy="66851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oval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개발 과정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398092"/>
            <a:ext cx="8153400" cy="29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68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</a:t>
            </a:r>
            <a:r>
              <a:rPr lang="en-US" altLang="ko-KR" dirty="0"/>
              <a:t>== </a:t>
            </a:r>
            <a:r>
              <a:rPr lang="ko-KR" altLang="en-US" dirty="0"/>
              <a:t>작업 지시서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95" y="2044916"/>
            <a:ext cx="8305153" cy="301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14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작업을 적어주는 위치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685925"/>
            <a:ext cx="72580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2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소스 설명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871061"/>
            <a:ext cx="75819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3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출석 </a:t>
            </a:r>
            <a:r>
              <a:rPr lang="ko-KR" altLang="en-US" sz="3600" dirty="0" err="1"/>
              <a:t>체크용</a:t>
            </a:r>
            <a:r>
              <a:rPr lang="ko-KR" altLang="en-US" sz="3600" dirty="0"/>
              <a:t> 질문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Visual Studio Community </a:t>
            </a:r>
            <a:r>
              <a:rPr lang="ko-KR" altLang="en-US" sz="1800" dirty="0"/>
              <a:t>설치 후 </a:t>
            </a:r>
            <a:r>
              <a:rPr lang="en-US" altLang="ko-KR" sz="1800" dirty="0"/>
              <a:t>Hello World </a:t>
            </a:r>
            <a:r>
              <a:rPr lang="ko-KR" altLang="en-US" sz="1800" dirty="0"/>
              <a:t>출력 예제 프로그램을 참고하여 본인의 학번과 이름이 출력되는 프로그램을 작성한 후 </a:t>
            </a:r>
            <a:r>
              <a:rPr lang="ko-KR" altLang="en-US" sz="1800" dirty="0" err="1"/>
              <a:t>작성코드와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실행화면이</a:t>
            </a:r>
            <a:r>
              <a:rPr lang="ko-KR" altLang="en-US" sz="1800" dirty="0"/>
              <a:t> 모두 보이도록 화면을 </a:t>
            </a:r>
            <a:r>
              <a:rPr lang="ko-KR" altLang="en-US" sz="1800" dirty="0" err="1"/>
              <a:t>캡쳐하여</a:t>
            </a:r>
            <a:r>
              <a:rPr lang="ko-KR" altLang="en-US" sz="1800" dirty="0"/>
              <a:t> 이러닝시스템의 출석 </a:t>
            </a:r>
            <a:r>
              <a:rPr lang="ko-KR" altLang="en-US" sz="1800" dirty="0" err="1"/>
              <a:t>체크용</a:t>
            </a:r>
            <a:r>
              <a:rPr lang="ko-KR" altLang="en-US" sz="1800" dirty="0"/>
              <a:t> 과제에 그림파일로 제출하시오</a:t>
            </a:r>
          </a:p>
        </p:txBody>
      </p:sp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248" y="-1905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98" y="3292087"/>
            <a:ext cx="6060582" cy="280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67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noProof="1"/>
              <a:t>헤더</a:t>
            </a:r>
            <a:r>
              <a:rPr lang="en-US" altLang="en-US" noProof="1"/>
              <a:t> </a:t>
            </a:r>
            <a:r>
              <a:rPr lang="ko-KR" altLang="en-US" noProof="1"/>
              <a:t>파일</a:t>
            </a:r>
            <a:endParaRPr lang="ko-KR" altLang="en-US" dirty="0"/>
          </a:p>
        </p:txBody>
      </p:sp>
      <p:pic>
        <p:nvPicPr>
          <p:cNvPr id="489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4" y="1430564"/>
            <a:ext cx="8299912" cy="4040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765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ko-KR" altLang="en-US" sz="3600" noProof="1">
                <a:solidFill>
                  <a:srgbClr val="800000"/>
                </a:solidFill>
              </a:rPr>
              <a:t>함수</a:t>
            </a:r>
            <a:endParaRPr lang="en-US" altLang="en-US" sz="3600" noProof="1">
              <a:solidFill>
                <a:srgbClr val="800000"/>
              </a:solidFill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(function): </a:t>
            </a:r>
            <a:r>
              <a:rPr lang="ko-KR" altLang="en-US" dirty="0"/>
              <a:t>특정한 작업을 수행하기 위하여 작성된 독립적인 코드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수학적인 함수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 </a:t>
            </a:r>
            <a:r>
              <a:rPr lang="en-US" altLang="ko-KR" dirty="0"/>
              <a:t>= </a:t>
            </a:r>
            <a:r>
              <a:rPr lang="ko-KR" altLang="en-US" dirty="0"/>
              <a:t>함수의 집합</a:t>
            </a:r>
          </a:p>
          <a:p>
            <a:endParaRPr lang="ko-KR" altLang="en-US" dirty="0"/>
          </a:p>
        </p:txBody>
      </p:sp>
      <p:graphicFrame>
        <p:nvGraphicFramePr>
          <p:cNvPr id="10" name="개체 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7843538"/>
              </p:ext>
            </p:extLst>
          </p:nvPr>
        </p:nvGraphicFramePr>
        <p:xfrm>
          <a:off x="3677784" y="2054879"/>
          <a:ext cx="87153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622030" imgH="228501" progId="Equation.3">
                  <p:embed/>
                </p:oleObj>
              </mc:Choice>
              <mc:Fallback>
                <p:oleObj name="Equation" r:id="rId3" imgW="622030" imgH="228501" progId="Equation.3">
                  <p:embed/>
                  <p:pic>
                    <p:nvPicPr>
                      <p:cNvPr id="10" name="개체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7784" y="2054879"/>
                        <a:ext cx="871537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466" y="2555428"/>
            <a:ext cx="2362638" cy="354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43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main() </a:t>
            </a:r>
            <a:r>
              <a:rPr lang="ko-KR" altLang="en-US" dirty="0"/>
              <a:t>함수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90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1" y="1374043"/>
            <a:ext cx="8078153" cy="395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729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간략한 설명</a:t>
            </a:r>
          </a:p>
        </p:txBody>
      </p:sp>
      <p:pic>
        <p:nvPicPr>
          <p:cNvPr id="508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75" y="1649706"/>
            <a:ext cx="7439219" cy="3383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486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문장 </a:t>
            </a:r>
          </a:p>
        </p:txBody>
      </p:sp>
      <p:sp>
        <p:nvSpPr>
          <p:cNvPr id="4904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함수는 여러 개의 문장으로 이루어진다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문장들은 순차적으로 실행된다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문장의 끝에는 반드시 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이 있어야 한다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196" y="3205142"/>
            <a:ext cx="6037925" cy="248354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</a:p>
        </p:txBody>
      </p:sp>
      <p:pic>
        <p:nvPicPr>
          <p:cNvPr id="492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5" y="1506271"/>
            <a:ext cx="8614362" cy="4471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911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문제를 해결하는 알고리즘을 개발하는 단계</a:t>
            </a:r>
            <a:endParaRPr lang="en-US" altLang="ko-KR" dirty="0"/>
          </a:p>
          <a:p>
            <a:r>
              <a:rPr lang="ko-KR" altLang="en-US" dirty="0"/>
              <a:t>순서도와 의사 코드를 도구로 사용</a:t>
            </a:r>
          </a:p>
          <a:p>
            <a:r>
              <a:rPr lang="ko-KR" altLang="en-US" dirty="0"/>
              <a:t>알고리즘은 프로그래밍 언어와는 무관</a:t>
            </a:r>
          </a:p>
          <a:p>
            <a:r>
              <a:rPr lang="ko-KR" altLang="en-US" dirty="0"/>
              <a:t>알고리즘은 원하는 결과를 얻기 위하여 밟아야 하는 단계에 집중적으로 초점을 맞추는 것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974" y="3758907"/>
            <a:ext cx="37909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44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</a:t>
            </a:r>
            <a:r>
              <a:rPr lang="ko-KR" altLang="en-US" dirty="0" err="1"/>
              <a:t>반환값</a:t>
            </a:r>
            <a:endParaRPr lang="ko-KR" altLang="en-US" dirty="0"/>
          </a:p>
        </p:txBody>
      </p:sp>
      <p:pic>
        <p:nvPicPr>
          <p:cNvPr id="493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4" y="1331947"/>
            <a:ext cx="7933844" cy="407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5836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응용 프로그램 </a:t>
            </a:r>
            <a:r>
              <a:rPr lang="en-US" altLang="ko-KR" sz="3600" dirty="0">
                <a:latin typeface="+mj-ea"/>
              </a:rPr>
              <a:t>#1</a:t>
            </a:r>
            <a:endParaRPr lang="ko-KR" altLang="en-US" sz="3600" dirty="0">
              <a:latin typeface="+mj-ea"/>
            </a:endParaRPr>
          </a:p>
        </p:txBody>
      </p:sp>
      <p:sp>
        <p:nvSpPr>
          <p:cNvPr id="492568" name="Rectangle 24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다음과 같은 출력을 가지는 프로그램을 제작하여 보자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0977" name="_x262753960" descr="EMB000003d0367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970" y="2267883"/>
            <a:ext cx="4321622" cy="344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첫번째 버전</a:t>
            </a:r>
            <a:endParaRPr lang="en-US" altLang="ko-KR" sz="3600" dirty="0">
              <a:latin typeface="+mj-ea"/>
            </a:endParaRPr>
          </a:p>
        </p:txBody>
      </p:sp>
      <p:sp>
        <p:nvSpPr>
          <p:cNvPr id="4935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</a:rPr>
              <a:t>문장들은 순차적으로 실행된다는 사실 이용</a:t>
            </a: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896059" y="2348099"/>
            <a:ext cx="4198938" cy="2940050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just"/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Trebuchet MS" pitchFamily="34" charset="0"/>
              </a:rPr>
              <a:t>stdio.h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&gt;</a:t>
            </a:r>
          </a:p>
          <a:p>
            <a:endParaRPr lang="ko-KR" altLang="en-US" dirty="0">
              <a:solidFill>
                <a:srgbClr val="0000FF"/>
              </a:solidFill>
              <a:latin typeface="Trebuchet MS" pitchFamily="34" charset="0"/>
            </a:endParaRPr>
          </a:p>
          <a:p>
            <a:r>
              <a:rPr lang="en-US" altLang="ko-KR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 </a:t>
            </a:r>
            <a:r>
              <a:rPr lang="en-US" altLang="ko-KR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"Hello World!"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);</a:t>
            </a: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 </a:t>
            </a:r>
            <a:r>
              <a:rPr lang="en-US" altLang="ko-KR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"Kim </a:t>
            </a:r>
            <a:r>
              <a:rPr lang="en-US" altLang="ko-KR" dirty="0" err="1">
                <a:solidFill>
                  <a:srgbClr val="800000"/>
                </a:solidFill>
                <a:latin typeface="Trebuchet MS" pitchFamily="34" charset="0"/>
              </a:rPr>
              <a:t>ChulSoo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);</a:t>
            </a:r>
          </a:p>
          <a:p>
            <a:pPr algn="just"/>
            <a:endParaRPr lang="en-US" altLang="ko-KR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/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  return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0;</a:t>
            </a: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001" name="_x262756120" descr="EMB000003d0368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725" y="4552175"/>
            <a:ext cx="5067626" cy="230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40064" y="3171793"/>
            <a:ext cx="253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. </a:t>
            </a:r>
            <a:endParaRPr lang="ko-KR" altLang="en-US" dirty="0">
              <a:solidFill>
                <a:srgbClr val="FF0000"/>
              </a:solidFill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47902" y="2348099"/>
            <a:ext cx="3012633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2</a:t>
            </a:r>
            <a:r>
              <a:rPr lang="ko-KR" altLang="en-US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개의</a:t>
            </a:r>
            <a:r>
              <a:rPr lang="en-US" altLang="ko-KR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문장은 순차적으로 실행된다</a:t>
            </a:r>
            <a:endParaRPr lang="ko-KR" altLang="en-US" dirty="0"/>
          </a:p>
        </p:txBody>
      </p:sp>
      <p:sp>
        <p:nvSpPr>
          <p:cNvPr id="3" name="자유형 2"/>
          <p:cNvSpPr/>
          <p:nvPr/>
        </p:nvSpPr>
        <p:spPr bwMode="auto">
          <a:xfrm>
            <a:off x="3442969" y="2584927"/>
            <a:ext cx="2136162" cy="1068830"/>
          </a:xfrm>
          <a:custGeom>
            <a:avLst/>
            <a:gdLst>
              <a:gd name="connsiteX0" fmla="*/ 2136162 w 2136162"/>
              <a:gd name="connsiteY0" fmla="*/ 750 h 1068830"/>
              <a:gd name="connsiteX1" fmla="*/ 1897957 w 2136162"/>
              <a:gd name="connsiteY1" fmla="*/ 16118 h 1068830"/>
              <a:gd name="connsiteX2" fmla="*/ 1859536 w 2136162"/>
              <a:gd name="connsiteY2" fmla="*/ 31486 h 1068830"/>
              <a:gd name="connsiteX3" fmla="*/ 1798064 w 2136162"/>
              <a:gd name="connsiteY3" fmla="*/ 46854 h 1068830"/>
              <a:gd name="connsiteX4" fmla="*/ 1767328 w 2136162"/>
              <a:gd name="connsiteY4" fmla="*/ 69906 h 1068830"/>
              <a:gd name="connsiteX5" fmla="*/ 1728908 w 2136162"/>
              <a:gd name="connsiteY5" fmla="*/ 85274 h 1068830"/>
              <a:gd name="connsiteX6" fmla="*/ 1652068 w 2136162"/>
              <a:gd name="connsiteY6" fmla="*/ 169798 h 1068830"/>
              <a:gd name="connsiteX7" fmla="*/ 1629015 w 2136162"/>
              <a:gd name="connsiteY7" fmla="*/ 192850 h 1068830"/>
              <a:gd name="connsiteX8" fmla="*/ 1613647 w 2136162"/>
              <a:gd name="connsiteY8" fmla="*/ 223587 h 1068830"/>
              <a:gd name="connsiteX9" fmla="*/ 1582911 w 2136162"/>
              <a:gd name="connsiteY9" fmla="*/ 262007 h 1068830"/>
              <a:gd name="connsiteX10" fmla="*/ 1575227 w 2136162"/>
              <a:gd name="connsiteY10" fmla="*/ 308111 h 1068830"/>
              <a:gd name="connsiteX11" fmla="*/ 1567543 w 2136162"/>
              <a:gd name="connsiteY11" fmla="*/ 331163 h 1068830"/>
              <a:gd name="connsiteX12" fmla="*/ 1575227 w 2136162"/>
              <a:gd name="connsiteY12" fmla="*/ 554000 h 1068830"/>
              <a:gd name="connsiteX13" fmla="*/ 1582911 w 2136162"/>
              <a:gd name="connsiteY13" fmla="*/ 615472 h 1068830"/>
              <a:gd name="connsiteX14" fmla="*/ 1598279 w 2136162"/>
              <a:gd name="connsiteY14" fmla="*/ 646208 h 1068830"/>
              <a:gd name="connsiteX15" fmla="*/ 1613647 w 2136162"/>
              <a:gd name="connsiteY15" fmla="*/ 738417 h 1068830"/>
              <a:gd name="connsiteX16" fmla="*/ 1621331 w 2136162"/>
              <a:gd name="connsiteY16" fmla="*/ 761469 h 1068830"/>
              <a:gd name="connsiteX17" fmla="*/ 1613647 w 2136162"/>
              <a:gd name="connsiteY17" fmla="*/ 822941 h 1068830"/>
              <a:gd name="connsiteX18" fmla="*/ 1544491 w 2136162"/>
              <a:gd name="connsiteY18" fmla="*/ 830625 h 1068830"/>
              <a:gd name="connsiteX19" fmla="*/ 1375442 w 2136162"/>
              <a:gd name="connsiteY19" fmla="*/ 845993 h 1068830"/>
              <a:gd name="connsiteX20" fmla="*/ 1290918 w 2136162"/>
              <a:gd name="connsiteY20" fmla="*/ 853677 h 1068830"/>
              <a:gd name="connsiteX21" fmla="*/ 414938 w 2136162"/>
              <a:gd name="connsiteY21" fmla="*/ 861361 h 1068830"/>
              <a:gd name="connsiteX22" fmla="*/ 384202 w 2136162"/>
              <a:gd name="connsiteY22" fmla="*/ 869045 h 1068830"/>
              <a:gd name="connsiteX23" fmla="*/ 345782 w 2136162"/>
              <a:gd name="connsiteY23" fmla="*/ 884413 h 1068830"/>
              <a:gd name="connsiteX24" fmla="*/ 291994 w 2136162"/>
              <a:gd name="connsiteY24" fmla="*/ 892097 h 1068830"/>
              <a:gd name="connsiteX25" fmla="*/ 253573 w 2136162"/>
              <a:gd name="connsiteY25" fmla="*/ 899781 h 1068830"/>
              <a:gd name="connsiteX26" fmla="*/ 145997 w 2136162"/>
              <a:gd name="connsiteY26" fmla="*/ 945886 h 1068830"/>
              <a:gd name="connsiteX27" fmla="*/ 76841 w 2136162"/>
              <a:gd name="connsiteY27" fmla="*/ 984306 h 1068830"/>
              <a:gd name="connsiteX28" fmla="*/ 38420 w 2136162"/>
              <a:gd name="connsiteY28" fmla="*/ 1022726 h 1068830"/>
              <a:gd name="connsiteX29" fmla="*/ 0 w 2136162"/>
              <a:gd name="connsiteY29" fmla="*/ 1068830 h 10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36162" h="1068830">
                <a:moveTo>
                  <a:pt x="2136162" y="750"/>
                </a:moveTo>
                <a:cubicBezTo>
                  <a:pt x="2098515" y="2144"/>
                  <a:pt x="1968305" y="-7331"/>
                  <a:pt x="1897957" y="16118"/>
                </a:cubicBezTo>
                <a:cubicBezTo>
                  <a:pt x="1884871" y="20480"/>
                  <a:pt x="1872720" y="27430"/>
                  <a:pt x="1859536" y="31486"/>
                </a:cubicBezTo>
                <a:cubicBezTo>
                  <a:pt x="1839349" y="37697"/>
                  <a:pt x="1798064" y="46854"/>
                  <a:pt x="1798064" y="46854"/>
                </a:cubicBezTo>
                <a:cubicBezTo>
                  <a:pt x="1787819" y="54538"/>
                  <a:pt x="1778523" y="63687"/>
                  <a:pt x="1767328" y="69906"/>
                </a:cubicBezTo>
                <a:cubicBezTo>
                  <a:pt x="1755271" y="76605"/>
                  <a:pt x="1740063" y="77161"/>
                  <a:pt x="1728908" y="85274"/>
                </a:cubicBezTo>
                <a:cubicBezTo>
                  <a:pt x="1693932" y="110711"/>
                  <a:pt x="1679232" y="138754"/>
                  <a:pt x="1652068" y="169798"/>
                </a:cubicBezTo>
                <a:cubicBezTo>
                  <a:pt x="1644912" y="177976"/>
                  <a:pt x="1636699" y="185166"/>
                  <a:pt x="1629015" y="192850"/>
                </a:cubicBezTo>
                <a:cubicBezTo>
                  <a:pt x="1623892" y="203096"/>
                  <a:pt x="1620001" y="214056"/>
                  <a:pt x="1613647" y="223587"/>
                </a:cubicBezTo>
                <a:cubicBezTo>
                  <a:pt x="1604550" y="237233"/>
                  <a:pt x="1589698" y="247077"/>
                  <a:pt x="1582911" y="262007"/>
                </a:cubicBezTo>
                <a:cubicBezTo>
                  <a:pt x="1576464" y="276190"/>
                  <a:pt x="1578607" y="292902"/>
                  <a:pt x="1575227" y="308111"/>
                </a:cubicBezTo>
                <a:cubicBezTo>
                  <a:pt x="1573470" y="316018"/>
                  <a:pt x="1570104" y="323479"/>
                  <a:pt x="1567543" y="331163"/>
                </a:cubicBezTo>
                <a:cubicBezTo>
                  <a:pt x="1570104" y="405442"/>
                  <a:pt x="1571215" y="479785"/>
                  <a:pt x="1575227" y="554000"/>
                </a:cubicBezTo>
                <a:cubicBezTo>
                  <a:pt x="1576342" y="574620"/>
                  <a:pt x="1577903" y="595438"/>
                  <a:pt x="1582911" y="615472"/>
                </a:cubicBezTo>
                <a:cubicBezTo>
                  <a:pt x="1585689" y="626585"/>
                  <a:pt x="1593156" y="635963"/>
                  <a:pt x="1598279" y="646208"/>
                </a:cubicBezTo>
                <a:cubicBezTo>
                  <a:pt x="1602616" y="676569"/>
                  <a:pt x="1606156" y="708454"/>
                  <a:pt x="1613647" y="738417"/>
                </a:cubicBezTo>
                <a:cubicBezTo>
                  <a:pt x="1615611" y="746275"/>
                  <a:pt x="1618770" y="753785"/>
                  <a:pt x="1621331" y="761469"/>
                </a:cubicBezTo>
                <a:cubicBezTo>
                  <a:pt x="1618770" y="781960"/>
                  <a:pt x="1628996" y="809127"/>
                  <a:pt x="1613647" y="822941"/>
                </a:cubicBezTo>
                <a:cubicBezTo>
                  <a:pt x="1596407" y="838457"/>
                  <a:pt x="1567452" y="827345"/>
                  <a:pt x="1544491" y="830625"/>
                </a:cubicBezTo>
                <a:cubicBezTo>
                  <a:pt x="1390756" y="852587"/>
                  <a:pt x="1761388" y="818426"/>
                  <a:pt x="1375442" y="845993"/>
                </a:cubicBezTo>
                <a:cubicBezTo>
                  <a:pt x="1347223" y="848009"/>
                  <a:pt x="1319205" y="853224"/>
                  <a:pt x="1290918" y="853677"/>
                </a:cubicBezTo>
                <a:lnTo>
                  <a:pt x="414938" y="861361"/>
                </a:lnTo>
                <a:cubicBezTo>
                  <a:pt x="404693" y="863922"/>
                  <a:pt x="394221" y="865705"/>
                  <a:pt x="384202" y="869045"/>
                </a:cubicBezTo>
                <a:cubicBezTo>
                  <a:pt x="371117" y="873407"/>
                  <a:pt x="359163" y="881068"/>
                  <a:pt x="345782" y="884413"/>
                </a:cubicBezTo>
                <a:cubicBezTo>
                  <a:pt x="328211" y="888806"/>
                  <a:pt x="309859" y="889120"/>
                  <a:pt x="291994" y="892097"/>
                </a:cubicBezTo>
                <a:cubicBezTo>
                  <a:pt x="279111" y="894244"/>
                  <a:pt x="266380" y="897220"/>
                  <a:pt x="253573" y="899781"/>
                </a:cubicBezTo>
                <a:cubicBezTo>
                  <a:pt x="212690" y="920224"/>
                  <a:pt x="198489" y="928389"/>
                  <a:pt x="145997" y="945886"/>
                </a:cubicBezTo>
                <a:cubicBezTo>
                  <a:pt x="117009" y="955549"/>
                  <a:pt x="103264" y="957884"/>
                  <a:pt x="76841" y="984306"/>
                </a:cubicBezTo>
                <a:cubicBezTo>
                  <a:pt x="64034" y="997113"/>
                  <a:pt x="49287" y="1008237"/>
                  <a:pt x="38420" y="1022726"/>
                </a:cubicBezTo>
                <a:cubicBezTo>
                  <a:pt x="11021" y="1059258"/>
                  <a:pt x="24424" y="1044406"/>
                  <a:pt x="0" y="106883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자유형 4"/>
          <p:cNvSpPr/>
          <p:nvPr/>
        </p:nvSpPr>
        <p:spPr bwMode="auto">
          <a:xfrm>
            <a:off x="2728354" y="4053327"/>
            <a:ext cx="1191025" cy="1091694"/>
          </a:xfrm>
          <a:custGeom>
            <a:avLst/>
            <a:gdLst>
              <a:gd name="connsiteX0" fmla="*/ 0 w 1191025"/>
              <a:gd name="connsiteY0" fmla="*/ 0 h 1091694"/>
              <a:gd name="connsiteX1" fmla="*/ 99893 w 1191025"/>
              <a:gd name="connsiteY1" fmla="*/ 84524 h 1091694"/>
              <a:gd name="connsiteX2" fmla="*/ 122945 w 1191025"/>
              <a:gd name="connsiteY2" fmla="*/ 115260 h 1091694"/>
              <a:gd name="connsiteX3" fmla="*/ 153681 w 1191025"/>
              <a:gd name="connsiteY3" fmla="*/ 130629 h 1091694"/>
              <a:gd name="connsiteX4" fmla="*/ 192101 w 1191025"/>
              <a:gd name="connsiteY4" fmla="*/ 161365 h 1091694"/>
              <a:gd name="connsiteX5" fmla="*/ 215153 w 1191025"/>
              <a:gd name="connsiteY5" fmla="*/ 192101 h 1091694"/>
              <a:gd name="connsiteX6" fmla="*/ 238205 w 1191025"/>
              <a:gd name="connsiteY6" fmla="*/ 215153 h 1091694"/>
              <a:gd name="connsiteX7" fmla="*/ 253573 w 1191025"/>
              <a:gd name="connsiteY7" fmla="*/ 238205 h 1091694"/>
              <a:gd name="connsiteX8" fmla="*/ 276625 w 1191025"/>
              <a:gd name="connsiteY8" fmla="*/ 268941 h 1091694"/>
              <a:gd name="connsiteX9" fmla="*/ 284309 w 1191025"/>
              <a:gd name="connsiteY9" fmla="*/ 291993 h 1091694"/>
              <a:gd name="connsiteX10" fmla="*/ 291993 w 1191025"/>
              <a:gd name="connsiteY10" fmla="*/ 338097 h 1091694"/>
              <a:gd name="connsiteX11" fmla="*/ 299677 w 1191025"/>
              <a:gd name="connsiteY11" fmla="*/ 368834 h 1091694"/>
              <a:gd name="connsiteX12" fmla="*/ 307362 w 1191025"/>
              <a:gd name="connsiteY12" fmla="*/ 683879 h 1091694"/>
              <a:gd name="connsiteX13" fmla="*/ 322730 w 1191025"/>
              <a:gd name="connsiteY13" fmla="*/ 714615 h 1091694"/>
              <a:gd name="connsiteX14" fmla="*/ 376518 w 1191025"/>
              <a:gd name="connsiteY14" fmla="*/ 768403 h 1091694"/>
              <a:gd name="connsiteX15" fmla="*/ 430306 w 1191025"/>
              <a:gd name="connsiteY15" fmla="*/ 814508 h 1091694"/>
              <a:gd name="connsiteX16" fmla="*/ 453358 w 1191025"/>
              <a:gd name="connsiteY16" fmla="*/ 822192 h 1091694"/>
              <a:gd name="connsiteX17" fmla="*/ 530198 w 1191025"/>
              <a:gd name="connsiteY17" fmla="*/ 868296 h 1091694"/>
              <a:gd name="connsiteX18" fmla="*/ 676195 w 1191025"/>
              <a:gd name="connsiteY18" fmla="*/ 929768 h 1091694"/>
              <a:gd name="connsiteX19" fmla="*/ 714615 w 1191025"/>
              <a:gd name="connsiteY19" fmla="*/ 945136 h 1091694"/>
              <a:gd name="connsiteX20" fmla="*/ 760719 w 1191025"/>
              <a:gd name="connsiteY20" fmla="*/ 968188 h 1091694"/>
              <a:gd name="connsiteX21" fmla="*/ 799140 w 1191025"/>
              <a:gd name="connsiteY21" fmla="*/ 975872 h 1091694"/>
              <a:gd name="connsiteX22" fmla="*/ 845244 w 1191025"/>
              <a:gd name="connsiteY22" fmla="*/ 998924 h 1091694"/>
              <a:gd name="connsiteX23" fmla="*/ 883664 w 1191025"/>
              <a:gd name="connsiteY23" fmla="*/ 1006608 h 1091694"/>
              <a:gd name="connsiteX24" fmla="*/ 952820 w 1191025"/>
              <a:gd name="connsiteY24" fmla="*/ 1037345 h 1091694"/>
              <a:gd name="connsiteX25" fmla="*/ 1021977 w 1191025"/>
              <a:gd name="connsiteY25" fmla="*/ 1060397 h 1091694"/>
              <a:gd name="connsiteX26" fmla="*/ 1075765 w 1191025"/>
              <a:gd name="connsiteY26" fmla="*/ 1068081 h 1091694"/>
              <a:gd name="connsiteX27" fmla="*/ 1106501 w 1191025"/>
              <a:gd name="connsiteY27" fmla="*/ 1075765 h 1091694"/>
              <a:gd name="connsiteX28" fmla="*/ 1144921 w 1191025"/>
              <a:gd name="connsiteY28" fmla="*/ 1083449 h 1091694"/>
              <a:gd name="connsiteX29" fmla="*/ 1167973 w 1191025"/>
              <a:gd name="connsiteY29" fmla="*/ 1091133 h 1091694"/>
              <a:gd name="connsiteX30" fmla="*/ 1191025 w 1191025"/>
              <a:gd name="connsiteY30" fmla="*/ 1091133 h 10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91025" h="1091694">
                <a:moveTo>
                  <a:pt x="0" y="0"/>
                </a:moveTo>
                <a:cubicBezTo>
                  <a:pt x="46393" y="27836"/>
                  <a:pt x="60603" y="32138"/>
                  <a:pt x="99893" y="84524"/>
                </a:cubicBezTo>
                <a:cubicBezTo>
                  <a:pt x="107577" y="94769"/>
                  <a:pt x="113222" y="106925"/>
                  <a:pt x="122945" y="115260"/>
                </a:cubicBezTo>
                <a:cubicBezTo>
                  <a:pt x="131642" y="122715"/>
                  <a:pt x="144150" y="124275"/>
                  <a:pt x="153681" y="130629"/>
                </a:cubicBezTo>
                <a:cubicBezTo>
                  <a:pt x="167327" y="139727"/>
                  <a:pt x="180504" y="149768"/>
                  <a:pt x="192101" y="161365"/>
                </a:cubicBezTo>
                <a:cubicBezTo>
                  <a:pt x="201157" y="170421"/>
                  <a:pt x="206819" y="182377"/>
                  <a:pt x="215153" y="192101"/>
                </a:cubicBezTo>
                <a:cubicBezTo>
                  <a:pt x="222225" y="200352"/>
                  <a:pt x="231248" y="206805"/>
                  <a:pt x="238205" y="215153"/>
                </a:cubicBezTo>
                <a:cubicBezTo>
                  <a:pt x="244117" y="222248"/>
                  <a:pt x="248205" y="230690"/>
                  <a:pt x="253573" y="238205"/>
                </a:cubicBezTo>
                <a:cubicBezTo>
                  <a:pt x="261017" y="248626"/>
                  <a:pt x="268941" y="258696"/>
                  <a:pt x="276625" y="268941"/>
                </a:cubicBezTo>
                <a:cubicBezTo>
                  <a:pt x="279186" y="276625"/>
                  <a:pt x="282552" y="284086"/>
                  <a:pt x="284309" y="291993"/>
                </a:cubicBezTo>
                <a:cubicBezTo>
                  <a:pt x="287689" y="307202"/>
                  <a:pt x="288938" y="322820"/>
                  <a:pt x="291993" y="338097"/>
                </a:cubicBezTo>
                <a:cubicBezTo>
                  <a:pt x="294064" y="348453"/>
                  <a:pt x="297116" y="358588"/>
                  <a:pt x="299677" y="368834"/>
                </a:cubicBezTo>
                <a:cubicBezTo>
                  <a:pt x="302239" y="473849"/>
                  <a:pt x="300374" y="579065"/>
                  <a:pt x="307362" y="683879"/>
                </a:cubicBezTo>
                <a:cubicBezTo>
                  <a:pt x="308124" y="695308"/>
                  <a:pt x="316659" y="704901"/>
                  <a:pt x="322730" y="714615"/>
                </a:cubicBezTo>
                <a:cubicBezTo>
                  <a:pt x="348343" y="755596"/>
                  <a:pt x="340659" y="737667"/>
                  <a:pt x="376518" y="768403"/>
                </a:cubicBezTo>
                <a:cubicBezTo>
                  <a:pt x="403768" y="791760"/>
                  <a:pt x="396602" y="795248"/>
                  <a:pt x="430306" y="814508"/>
                </a:cubicBezTo>
                <a:cubicBezTo>
                  <a:pt x="437338" y="818527"/>
                  <a:pt x="446226" y="818352"/>
                  <a:pt x="453358" y="822192"/>
                </a:cubicBezTo>
                <a:cubicBezTo>
                  <a:pt x="479658" y="836353"/>
                  <a:pt x="503481" y="854938"/>
                  <a:pt x="530198" y="868296"/>
                </a:cubicBezTo>
                <a:cubicBezTo>
                  <a:pt x="704457" y="955424"/>
                  <a:pt x="515652" y="865551"/>
                  <a:pt x="676195" y="929768"/>
                </a:cubicBezTo>
                <a:cubicBezTo>
                  <a:pt x="689002" y="934891"/>
                  <a:pt x="702058" y="939428"/>
                  <a:pt x="714615" y="945136"/>
                </a:cubicBezTo>
                <a:cubicBezTo>
                  <a:pt x="730257" y="952246"/>
                  <a:pt x="744571" y="962316"/>
                  <a:pt x="760719" y="968188"/>
                </a:cubicBezTo>
                <a:cubicBezTo>
                  <a:pt x="772993" y="972651"/>
                  <a:pt x="786469" y="972704"/>
                  <a:pt x="799140" y="975872"/>
                </a:cubicBezTo>
                <a:cubicBezTo>
                  <a:pt x="870709" y="993764"/>
                  <a:pt x="770124" y="970754"/>
                  <a:pt x="845244" y="998924"/>
                </a:cubicBezTo>
                <a:cubicBezTo>
                  <a:pt x="857473" y="1003510"/>
                  <a:pt x="870857" y="1004047"/>
                  <a:pt x="883664" y="1006608"/>
                </a:cubicBezTo>
                <a:cubicBezTo>
                  <a:pt x="928010" y="1036172"/>
                  <a:pt x="884246" y="1009916"/>
                  <a:pt x="952820" y="1037345"/>
                </a:cubicBezTo>
                <a:cubicBezTo>
                  <a:pt x="983038" y="1049432"/>
                  <a:pt x="991647" y="1054882"/>
                  <a:pt x="1021977" y="1060397"/>
                </a:cubicBezTo>
                <a:cubicBezTo>
                  <a:pt x="1039796" y="1063637"/>
                  <a:pt x="1057946" y="1064841"/>
                  <a:pt x="1075765" y="1068081"/>
                </a:cubicBezTo>
                <a:cubicBezTo>
                  <a:pt x="1086155" y="1069970"/>
                  <a:pt x="1096192" y="1073474"/>
                  <a:pt x="1106501" y="1075765"/>
                </a:cubicBezTo>
                <a:cubicBezTo>
                  <a:pt x="1119250" y="1078598"/>
                  <a:pt x="1132251" y="1080281"/>
                  <a:pt x="1144921" y="1083449"/>
                </a:cubicBezTo>
                <a:cubicBezTo>
                  <a:pt x="1152779" y="1085413"/>
                  <a:pt x="1159984" y="1089801"/>
                  <a:pt x="1167973" y="1091133"/>
                </a:cubicBezTo>
                <a:cubicBezTo>
                  <a:pt x="1175552" y="1092396"/>
                  <a:pt x="1183341" y="1091133"/>
                  <a:pt x="1191025" y="1091133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줄바꿈</a:t>
            </a:r>
            <a:r>
              <a:rPr lang="ko-KR" altLang="en-US" dirty="0"/>
              <a:t> 문자</a:t>
            </a:r>
          </a:p>
        </p:txBody>
      </p:sp>
      <p:sp>
        <p:nvSpPr>
          <p:cNvPr id="494597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줄바꿈 문자인 </a:t>
            </a:r>
            <a:r>
              <a:rPr lang="en-US" altLang="ko-KR"/>
              <a:t>\n</a:t>
            </a:r>
            <a:r>
              <a:rPr lang="ko-KR" altLang="en-US"/>
              <a:t>은 화면에서 커서는 다음줄로 이동하게 한다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3025" name="_x262753400" descr="EMB000003d0368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899" y="2078532"/>
            <a:ext cx="6692201" cy="383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 bwMode="auto">
          <a:xfrm>
            <a:off x="3158137" y="4679577"/>
            <a:ext cx="238205" cy="637775"/>
          </a:xfrm>
          <a:prstGeom prst="roundRect">
            <a:avLst/>
          </a:prstGeom>
          <a:solidFill>
            <a:schemeClr val="accent1">
              <a:alpha val="31000"/>
            </a:schemeClr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줄바꿈</a:t>
            </a:r>
            <a:r>
              <a:rPr lang="ko-KR" altLang="en-US" dirty="0"/>
              <a:t> 문자 </a:t>
            </a:r>
            <a:r>
              <a:rPr lang="en-US" altLang="ko-KR" dirty="0"/>
              <a:t>2</a:t>
            </a:r>
            <a:r>
              <a:rPr lang="ko-KR" altLang="en-US" dirty="0"/>
              <a:t>개를 사용하면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4049" name="_x262754840" descr="EMB000003d0368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78" y="2224526"/>
            <a:ext cx="7914555" cy="211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174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변경된 프로그램</a:t>
            </a:r>
          </a:p>
        </p:txBody>
      </p:sp>
      <p:sp>
        <p:nvSpPr>
          <p:cNvPr id="5386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>
                <a:latin typeface="굴림" panose="020B0600000101010101" pitchFamily="50" charset="-127"/>
              </a:rPr>
              <a:t>줄바꿈</a:t>
            </a:r>
            <a:r>
              <a:rPr lang="ko-KR" altLang="en-US" dirty="0">
                <a:latin typeface="굴림" panose="020B0600000101010101" pitchFamily="50" charset="-127"/>
              </a:rPr>
              <a:t> 문자를 포함하면 우리가 원하던 결과가 된다</a:t>
            </a:r>
            <a:r>
              <a:rPr lang="en-US" altLang="ko-KR" dirty="0">
                <a:latin typeface="굴림" panose="020B0600000101010101" pitchFamily="50" charset="-127"/>
              </a:rPr>
              <a:t>.</a:t>
            </a:r>
          </a:p>
        </p:txBody>
      </p:sp>
      <p:sp>
        <p:nvSpPr>
          <p:cNvPr id="538628" name="Rectangle 4"/>
          <p:cNvSpPr>
            <a:spLocks noChangeArrowheads="1"/>
          </p:cNvSpPr>
          <p:nvPr/>
        </p:nvSpPr>
        <p:spPr bwMode="auto">
          <a:xfrm>
            <a:off x="1049217" y="2190577"/>
            <a:ext cx="4198938" cy="2940050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r>
              <a:rPr lang="en-US" altLang="ko-KR" dirty="0">
                <a:latin typeface="Trebuchet MS" pitchFamily="34" charset="0"/>
                <a:ea typeface="돋움체"/>
              </a:rPr>
              <a:t>#include &lt;</a:t>
            </a:r>
            <a:r>
              <a:rPr lang="en-US" altLang="ko-KR" dirty="0" err="1">
                <a:latin typeface="Trebuchet MS" pitchFamily="34" charset="0"/>
                <a:ea typeface="돋움체"/>
              </a:rPr>
              <a:t>stdio.h</a:t>
            </a:r>
            <a:r>
              <a:rPr lang="en-US" altLang="ko-KR" dirty="0">
                <a:latin typeface="Trebuchet MS" pitchFamily="34" charset="0"/>
                <a:ea typeface="돋움체"/>
              </a:rPr>
              <a:t>&gt;</a:t>
            </a:r>
          </a:p>
          <a:p>
            <a:endParaRPr lang="en-US" altLang="ko-KR" dirty="0">
              <a:latin typeface="Trebuchet MS" pitchFamily="34" charset="0"/>
              <a:ea typeface="돋움체"/>
            </a:endParaRPr>
          </a:p>
          <a:p>
            <a:r>
              <a:rPr lang="en-US" altLang="ko-KR" dirty="0" err="1">
                <a:solidFill>
                  <a:srgbClr val="0000FF"/>
                </a:solidFill>
                <a:latin typeface="Trebuchet MS" pitchFamily="34" charset="0"/>
                <a:ea typeface="돋움체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 main(</a:t>
            </a:r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  <a:ea typeface="돋움체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)</a:t>
            </a:r>
          </a:p>
          <a:p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{</a:t>
            </a:r>
          </a:p>
          <a:p>
            <a:endParaRPr lang="en-US" altLang="ko-KR" dirty="0">
              <a:solidFill>
                <a:prstClr val="black"/>
              </a:solidFill>
              <a:latin typeface="Trebuchet MS" pitchFamily="34" charset="0"/>
              <a:ea typeface="돋움체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  </a:t>
            </a:r>
            <a:r>
              <a:rPr lang="en-US" altLang="ko-KR" dirty="0" err="1">
                <a:solidFill>
                  <a:prstClr val="black"/>
                </a:solidFill>
                <a:latin typeface="Trebuchet MS" pitchFamily="34" charset="0"/>
                <a:ea typeface="돋움체"/>
              </a:rPr>
              <a:t>printf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Trebuchet MS" pitchFamily="34" charset="0"/>
                <a:ea typeface="돋움체"/>
              </a:rPr>
              <a:t>"Hello World!\n"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);</a:t>
            </a:r>
          </a:p>
          <a:p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  </a:t>
            </a:r>
            <a:r>
              <a:rPr lang="en-US" altLang="ko-KR" dirty="0" err="1">
                <a:solidFill>
                  <a:prstClr val="black"/>
                </a:solidFill>
                <a:latin typeface="Trebuchet MS" pitchFamily="34" charset="0"/>
                <a:ea typeface="돋움체"/>
              </a:rPr>
              <a:t>printf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Trebuchet MS" pitchFamily="34" charset="0"/>
                <a:ea typeface="돋움체"/>
              </a:rPr>
              <a:t>"Kim </a:t>
            </a:r>
            <a:r>
              <a:rPr lang="en-US" altLang="ko-KR" dirty="0" err="1">
                <a:solidFill>
                  <a:srgbClr val="A31515"/>
                </a:solidFill>
                <a:latin typeface="Trebuchet MS" pitchFamily="34" charset="0"/>
                <a:ea typeface="돋움체"/>
              </a:rPr>
              <a:t>ChulSoo</a:t>
            </a:r>
            <a:r>
              <a:rPr lang="en-US" altLang="ko-KR" dirty="0">
                <a:solidFill>
                  <a:srgbClr val="A31515"/>
                </a:solidFill>
                <a:latin typeface="Trebuchet MS" pitchFamily="34" charset="0"/>
                <a:ea typeface="돋움체"/>
              </a:rPr>
              <a:t> \n"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);</a:t>
            </a:r>
          </a:p>
          <a:p>
            <a:endParaRPr lang="en-US" altLang="ko-KR" dirty="0">
              <a:solidFill>
                <a:prstClr val="black"/>
              </a:solidFill>
              <a:latin typeface="Trebuchet MS" pitchFamily="34" charset="0"/>
              <a:ea typeface="돋움체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  return 0;</a:t>
            </a:r>
          </a:p>
          <a:p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}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5073" name="_x262754680" descr="EMB000003d0369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262" y="3322504"/>
            <a:ext cx="2689862" cy="21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 bwMode="auto">
          <a:xfrm>
            <a:off x="3842017" y="3596128"/>
            <a:ext cx="2213001" cy="568618"/>
          </a:xfrm>
          <a:custGeom>
            <a:avLst/>
            <a:gdLst>
              <a:gd name="connsiteX0" fmla="*/ 0 w 2213001"/>
              <a:gd name="connsiteY0" fmla="*/ 76840 h 568618"/>
              <a:gd name="connsiteX1" fmla="*/ 61472 w 2213001"/>
              <a:gd name="connsiteY1" fmla="*/ 69156 h 568618"/>
              <a:gd name="connsiteX2" fmla="*/ 107576 w 2213001"/>
              <a:gd name="connsiteY2" fmla="*/ 53788 h 568618"/>
              <a:gd name="connsiteX3" fmla="*/ 176733 w 2213001"/>
              <a:gd name="connsiteY3" fmla="*/ 38420 h 568618"/>
              <a:gd name="connsiteX4" fmla="*/ 322729 w 2213001"/>
              <a:gd name="connsiteY4" fmla="*/ 23052 h 568618"/>
              <a:gd name="connsiteX5" fmla="*/ 614722 w 2213001"/>
              <a:gd name="connsiteY5" fmla="*/ 0 h 568618"/>
              <a:gd name="connsiteX6" fmla="*/ 1014292 w 2213001"/>
              <a:gd name="connsiteY6" fmla="*/ 7684 h 568618"/>
              <a:gd name="connsiteX7" fmla="*/ 1114185 w 2213001"/>
              <a:gd name="connsiteY7" fmla="*/ 38420 h 568618"/>
              <a:gd name="connsiteX8" fmla="*/ 1144921 w 2213001"/>
              <a:gd name="connsiteY8" fmla="*/ 61472 h 568618"/>
              <a:gd name="connsiteX9" fmla="*/ 1198709 w 2213001"/>
              <a:gd name="connsiteY9" fmla="*/ 122944 h 568618"/>
              <a:gd name="connsiteX10" fmla="*/ 1214077 w 2213001"/>
              <a:gd name="connsiteY10" fmla="*/ 176733 h 568618"/>
              <a:gd name="connsiteX11" fmla="*/ 1229445 w 2213001"/>
              <a:gd name="connsiteY11" fmla="*/ 376517 h 568618"/>
              <a:gd name="connsiteX12" fmla="*/ 1260181 w 2213001"/>
              <a:gd name="connsiteY12" fmla="*/ 522514 h 568618"/>
              <a:gd name="connsiteX13" fmla="*/ 1275549 w 2213001"/>
              <a:gd name="connsiteY13" fmla="*/ 545566 h 568618"/>
              <a:gd name="connsiteX14" fmla="*/ 1360074 w 2213001"/>
              <a:gd name="connsiteY14" fmla="*/ 568618 h 568618"/>
              <a:gd name="connsiteX15" fmla="*/ 1629015 w 2213001"/>
              <a:gd name="connsiteY15" fmla="*/ 560934 h 568618"/>
              <a:gd name="connsiteX16" fmla="*/ 1705855 w 2213001"/>
              <a:gd name="connsiteY16" fmla="*/ 553250 h 568618"/>
              <a:gd name="connsiteX17" fmla="*/ 1828800 w 2213001"/>
              <a:gd name="connsiteY17" fmla="*/ 545566 h 568618"/>
              <a:gd name="connsiteX18" fmla="*/ 1905640 w 2213001"/>
              <a:gd name="connsiteY18" fmla="*/ 537882 h 568618"/>
              <a:gd name="connsiteX19" fmla="*/ 2213001 w 2213001"/>
              <a:gd name="connsiteY19" fmla="*/ 537882 h 568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13001" h="568618">
                <a:moveTo>
                  <a:pt x="0" y="76840"/>
                </a:moveTo>
                <a:cubicBezTo>
                  <a:pt x="20491" y="74279"/>
                  <a:pt x="41280" y="73483"/>
                  <a:pt x="61472" y="69156"/>
                </a:cubicBezTo>
                <a:cubicBezTo>
                  <a:pt x="77312" y="65762"/>
                  <a:pt x="91924" y="57962"/>
                  <a:pt x="107576" y="53788"/>
                </a:cubicBezTo>
                <a:cubicBezTo>
                  <a:pt x="130393" y="47703"/>
                  <a:pt x="153478" y="42524"/>
                  <a:pt x="176733" y="38420"/>
                </a:cubicBezTo>
                <a:cubicBezTo>
                  <a:pt x="238298" y="27556"/>
                  <a:pt x="255972" y="32155"/>
                  <a:pt x="322729" y="23052"/>
                </a:cubicBezTo>
                <a:cubicBezTo>
                  <a:pt x="545179" y="-7282"/>
                  <a:pt x="209868" y="14995"/>
                  <a:pt x="614722" y="0"/>
                </a:cubicBezTo>
                <a:cubicBezTo>
                  <a:pt x="747912" y="2561"/>
                  <a:pt x="881249" y="919"/>
                  <a:pt x="1014292" y="7684"/>
                </a:cubicBezTo>
                <a:cubicBezTo>
                  <a:pt x="1025983" y="8278"/>
                  <a:pt x="1100494" y="33856"/>
                  <a:pt x="1114185" y="38420"/>
                </a:cubicBezTo>
                <a:cubicBezTo>
                  <a:pt x="1124430" y="46104"/>
                  <a:pt x="1135197" y="53138"/>
                  <a:pt x="1144921" y="61472"/>
                </a:cubicBezTo>
                <a:cubicBezTo>
                  <a:pt x="1166970" y="80371"/>
                  <a:pt x="1180200" y="99808"/>
                  <a:pt x="1198709" y="122944"/>
                </a:cubicBezTo>
                <a:cubicBezTo>
                  <a:pt x="1203832" y="140874"/>
                  <a:pt x="1210170" y="158500"/>
                  <a:pt x="1214077" y="176733"/>
                </a:cubicBezTo>
                <a:cubicBezTo>
                  <a:pt x="1227337" y="238614"/>
                  <a:pt x="1224350" y="320468"/>
                  <a:pt x="1229445" y="376517"/>
                </a:cubicBezTo>
                <a:cubicBezTo>
                  <a:pt x="1234862" y="436101"/>
                  <a:pt x="1235892" y="473936"/>
                  <a:pt x="1260181" y="522514"/>
                </a:cubicBezTo>
                <a:cubicBezTo>
                  <a:pt x="1264311" y="530774"/>
                  <a:pt x="1267718" y="540672"/>
                  <a:pt x="1275549" y="545566"/>
                </a:cubicBezTo>
                <a:cubicBezTo>
                  <a:pt x="1293900" y="557035"/>
                  <a:pt x="1338134" y="564230"/>
                  <a:pt x="1360074" y="568618"/>
                </a:cubicBezTo>
                <a:lnTo>
                  <a:pt x="1629015" y="560934"/>
                </a:lnTo>
                <a:cubicBezTo>
                  <a:pt x="1654731" y="559791"/>
                  <a:pt x="1680190" y="555224"/>
                  <a:pt x="1705855" y="553250"/>
                </a:cubicBezTo>
                <a:cubicBezTo>
                  <a:pt x="1746796" y="550101"/>
                  <a:pt x="1787859" y="548715"/>
                  <a:pt x="1828800" y="545566"/>
                </a:cubicBezTo>
                <a:cubicBezTo>
                  <a:pt x="1854465" y="543592"/>
                  <a:pt x="1879904" y="538397"/>
                  <a:pt x="1905640" y="537882"/>
                </a:cubicBezTo>
                <a:cubicBezTo>
                  <a:pt x="2008073" y="535833"/>
                  <a:pt x="2110547" y="537882"/>
                  <a:pt x="2213001" y="537882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응용 프로그램 </a:t>
            </a:r>
            <a:r>
              <a:rPr lang="en-US" altLang="ko-KR" sz="3600" dirty="0">
                <a:latin typeface="+mj-ea"/>
              </a:rPr>
              <a:t>#2</a:t>
            </a:r>
          </a:p>
        </p:txBody>
      </p:sp>
      <p:sp>
        <p:nvSpPr>
          <p:cNvPr id="495622" name="Rectangle 6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다음과 같은 출력을 가지는 프로그램을 제작하여 보자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6097" name="_x262755480" descr="EMB000003d0369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846" y="2270631"/>
            <a:ext cx="4295374" cy="342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응용 프로그램</a:t>
            </a:r>
          </a:p>
        </p:txBody>
      </p:sp>
      <p:sp>
        <p:nvSpPr>
          <p:cNvPr id="4966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</a:rPr>
              <a:t>역시 문장들은 순차적으로 수행된다는 점을 이용한다</a:t>
            </a:r>
            <a:r>
              <a:rPr lang="en-US" altLang="ko-KR" dirty="0">
                <a:latin typeface="굴림" panose="020B0600000101010101" pitchFamily="50" charset="-127"/>
              </a:rPr>
              <a:t>.</a:t>
            </a:r>
          </a:p>
        </p:txBody>
      </p:sp>
      <p:sp>
        <p:nvSpPr>
          <p:cNvPr id="496644" name="Rectangle 4"/>
          <p:cNvSpPr>
            <a:spLocks noChangeArrowheads="1"/>
          </p:cNvSpPr>
          <p:nvPr/>
        </p:nvSpPr>
        <p:spPr bwMode="auto">
          <a:xfrm>
            <a:off x="1034055" y="2472566"/>
            <a:ext cx="4205287" cy="3375025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#include 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&lt;stdio.h&gt;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>
              <a:solidFill>
                <a:srgbClr val="800000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int 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main</a:t>
            </a: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(void)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{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printf(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"3 X 1 = 3\n");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printf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("3 X 2 = 6\n");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printf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("3 X 3 = 9\n");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>
              <a:solidFill>
                <a:srgbClr val="800000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return 0;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}</a:t>
            </a:r>
            <a:endParaRPr kumimoji="1" lang="ko-KR" altLang="en-US" dirty="0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 bwMode="auto">
          <a:xfrm flipH="1">
            <a:off x="3565875" y="4071865"/>
            <a:ext cx="2597205" cy="3765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직선 화살표 연결선 5"/>
          <p:cNvCxnSpPr/>
          <p:nvPr/>
        </p:nvCxnSpPr>
        <p:spPr bwMode="auto">
          <a:xfrm flipH="1">
            <a:off x="3565877" y="3974091"/>
            <a:ext cx="2597203" cy="1946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6232235" y="3650926"/>
            <a:ext cx="2533813" cy="646331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개의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문장은 순차적으로 실행된다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 bwMode="auto">
          <a:xfrm flipH="1">
            <a:off x="3565877" y="4168756"/>
            <a:ext cx="2666358" cy="6079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간단한</a:t>
            </a:r>
            <a:r>
              <a:rPr lang="en-US" altLang="ko-KR" dirty="0"/>
              <a:t> </a:t>
            </a:r>
            <a:r>
              <a:rPr lang="ko-KR" altLang="en-US" dirty="0"/>
              <a:t>계산을 해보자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덧셈과 뺄셈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 계산을 하는 프로그램을 작성해보자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06" y="2676039"/>
            <a:ext cx="8045542" cy="148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877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latin typeface="+mj-ea"/>
              </a:rPr>
              <a:t>solution</a:t>
            </a:r>
            <a:r>
              <a:rPr lang="ko-KR" altLang="en-US" sz="3600" dirty="0">
                <a:latin typeface="+mj-ea"/>
              </a:rPr>
              <a:t> </a:t>
            </a:r>
          </a:p>
        </p:txBody>
      </p:sp>
      <p:sp>
        <p:nvSpPr>
          <p:cNvPr id="496644" name="Rectangle 4"/>
          <p:cNvSpPr>
            <a:spLocks noChangeArrowheads="1"/>
          </p:cNvSpPr>
          <p:nvPr/>
        </p:nvSpPr>
        <p:spPr bwMode="auto">
          <a:xfrm>
            <a:off x="705582" y="1691331"/>
            <a:ext cx="8060466" cy="3599760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r>
              <a:rPr lang="en-US" altLang="ko-KR" dirty="0"/>
              <a:t>#include &lt;</a:t>
            </a:r>
            <a:r>
              <a:rPr lang="en-US" altLang="ko-KR" dirty="0" err="1"/>
              <a:t>stdio.h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 err="1"/>
              <a:t>int</a:t>
            </a:r>
            <a:r>
              <a:rPr lang="en-US" altLang="ko-KR" dirty="0"/>
              <a:t> main(void)</a:t>
            </a:r>
          </a:p>
          <a:p>
            <a:r>
              <a:rPr lang="en-US" altLang="ko-KR" dirty="0"/>
              <a:t>{</a:t>
            </a:r>
          </a:p>
          <a:p>
            <a:r>
              <a:rPr lang="pt-BR" altLang="ko-KR" dirty="0"/>
              <a:t>	printf("2+5=%d\n", 2 + 3);</a:t>
            </a:r>
          </a:p>
          <a:p>
            <a:r>
              <a:rPr lang="pt-BR" altLang="ko-KR" dirty="0"/>
              <a:t>	printf("2-3=%d\n", 2 - 3);</a:t>
            </a:r>
          </a:p>
          <a:p>
            <a:r>
              <a:rPr lang="pt-BR" altLang="ko-KR" dirty="0"/>
              <a:t>	printf("2*3=%d\n", 2 * 3);</a:t>
            </a:r>
          </a:p>
          <a:p>
            <a:r>
              <a:rPr lang="pt-BR" altLang="ko-KR" dirty="0"/>
              <a:t>	printf("2/3=%d\n", 2 / 3);</a:t>
            </a:r>
          </a:p>
          <a:p>
            <a:r>
              <a:rPr lang="en-US" altLang="ko-KR" dirty="0"/>
              <a:t>	return 0;</a:t>
            </a:r>
          </a:p>
          <a:p>
            <a:r>
              <a:rPr lang="en-US" altLang="ko-KR" dirty="0"/>
              <a:t>}</a:t>
            </a:r>
            <a:endParaRPr kumimoji="1" lang="ko-KR" altLang="en-US" dirty="0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08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</a:p>
        </p:txBody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알고리즘의 각 단계를 프로그래밍 언어를 이용하여 기술</a:t>
            </a:r>
          </a:p>
          <a:p>
            <a:r>
              <a:rPr lang="ko-KR" altLang="en-US" dirty="0"/>
              <a:t>알고리즘을 프로그래밍 언어의 문법에 맞추어 기술한 것을 </a:t>
            </a:r>
            <a:r>
              <a:rPr lang="ko-KR" altLang="en-US" i="1" dirty="0">
                <a:solidFill>
                  <a:schemeClr val="tx2"/>
                </a:solidFill>
              </a:rPr>
              <a:t>소스 프로그램</a:t>
            </a:r>
            <a:r>
              <a:rPr lang="en-US" altLang="ko-KR" i="1" dirty="0">
                <a:solidFill>
                  <a:schemeClr val="tx2"/>
                </a:solidFill>
              </a:rPr>
              <a:t>(source program)</a:t>
            </a:r>
          </a:p>
          <a:p>
            <a:r>
              <a:rPr lang="ko-KR" altLang="en-US" dirty="0"/>
              <a:t>소스 프로그램은 주로 텍스트 에디터나 통합 개발 환경을 이용하여 작성</a:t>
            </a:r>
            <a:endParaRPr lang="en-US" altLang="ko-KR" dirty="0"/>
          </a:p>
          <a:p>
            <a:r>
              <a:rPr lang="ko-KR" altLang="en-US" dirty="0"/>
              <a:t>소스 파일</a:t>
            </a:r>
            <a:r>
              <a:rPr lang="en-US" altLang="ko-KR" dirty="0"/>
              <a:t> </a:t>
            </a:r>
            <a:r>
              <a:rPr lang="ko-KR" altLang="en-US" dirty="0"/>
              <a:t>이름</a:t>
            </a:r>
            <a:r>
              <a:rPr lang="en-US" altLang="ko-KR" dirty="0"/>
              <a:t>: 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test.c</a:t>
            </a:r>
            <a:endParaRPr lang="ko-KR" altLang="en-US" dirty="0"/>
          </a:p>
        </p:txBody>
      </p:sp>
      <p:sp>
        <p:nvSpPr>
          <p:cNvPr id="429061" name="Rectangle 5"/>
          <p:cNvSpPr>
            <a:spLocks noChangeArrowheads="1"/>
          </p:cNvSpPr>
          <p:nvPr/>
        </p:nvSpPr>
        <p:spPr bwMode="auto">
          <a:xfrm>
            <a:off x="0" y="2379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683" y="4333875"/>
            <a:ext cx="50006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35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형식 지정자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형식 지정자</a:t>
            </a:r>
            <a:r>
              <a:rPr lang="en-US" altLang="ko-KR" dirty="0"/>
              <a:t>: </a:t>
            </a:r>
            <a:r>
              <a:rPr lang="en-US" altLang="ko-KR" dirty="0" err="1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에서 값을 출력하는 형식을 지정한다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23" y="2500590"/>
            <a:ext cx="83534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828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오류 수정 및 디버깅</a:t>
            </a:r>
          </a:p>
        </p:txBody>
      </p:sp>
      <p:sp>
        <p:nvSpPr>
          <p:cNvPr id="4976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</a:rPr>
              <a:t>컴파일이나 실행 시에 오류가 발생할 수 있다</a:t>
            </a:r>
            <a:r>
              <a:rPr lang="en-US" altLang="ko-KR" dirty="0">
                <a:latin typeface="굴림" panose="020B0600000101010101" pitchFamily="50" charset="-127"/>
              </a:rPr>
              <a:t>.</a:t>
            </a: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r>
              <a:rPr lang="ko-KR" altLang="en-US" dirty="0">
                <a:latin typeface="굴림" panose="020B0600000101010101" pitchFamily="50" charset="-127"/>
              </a:rPr>
              <a:t>에러와 경고</a:t>
            </a: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에러</a:t>
            </a:r>
            <a:r>
              <a:rPr lang="en-US" altLang="ko-KR" dirty="0">
                <a:solidFill>
                  <a:schemeClr val="tx2"/>
                </a:solidFill>
                <a:latin typeface="굴림" panose="020B0600000101010101" pitchFamily="50" charset="-127"/>
              </a:rPr>
              <a:t>(error): </a:t>
            </a:r>
            <a:r>
              <a:rPr lang="ko-KR" altLang="en-US" dirty="0">
                <a:latin typeface="굴림" panose="020B0600000101010101" pitchFamily="50" charset="-127"/>
              </a:rPr>
              <a:t>심각한 오류</a:t>
            </a: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경고</a:t>
            </a:r>
            <a:r>
              <a:rPr lang="en-US" altLang="ko-KR" dirty="0">
                <a:solidFill>
                  <a:schemeClr val="tx2"/>
                </a:solidFill>
                <a:latin typeface="굴림" panose="020B0600000101010101" pitchFamily="50" charset="-127"/>
              </a:rPr>
              <a:t>(warning): </a:t>
            </a:r>
            <a:r>
              <a:rPr lang="ko-KR" altLang="en-US" dirty="0">
                <a:latin typeface="굴림" panose="020B0600000101010101" pitchFamily="50" charset="-127"/>
              </a:rPr>
              <a:t>경미한 오류</a:t>
            </a:r>
          </a:p>
          <a:p>
            <a:pPr lvl="1"/>
            <a:endParaRPr lang="ko-KR" altLang="en-US" dirty="0">
              <a:latin typeface="굴림" panose="020B0600000101010101" pitchFamily="50" charset="-127"/>
            </a:endParaRPr>
          </a:p>
          <a:p>
            <a:endParaRPr lang="ko-KR" altLang="en-US" dirty="0">
              <a:latin typeface="굴림" panose="020B0600000101010101" pitchFamily="50" charset="-127"/>
            </a:endParaRPr>
          </a:p>
          <a:p>
            <a:pPr lvl="1"/>
            <a:endParaRPr lang="ko-KR" altLang="en-US" dirty="0">
              <a:latin typeface="굴림" panose="020B0600000101010101" pitchFamily="50" charset="-127"/>
            </a:endParaRPr>
          </a:p>
        </p:txBody>
      </p:sp>
      <p:pic>
        <p:nvPicPr>
          <p:cNvPr id="497675" name="Picture 11" descr="MCj0078790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959" y="3608841"/>
            <a:ext cx="1336675" cy="12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오류의 종류</a:t>
            </a:r>
          </a:p>
        </p:txBody>
      </p:sp>
      <p:sp>
        <p:nvSpPr>
          <p:cNvPr id="4976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</a:rPr>
              <a:t>오류의 종류</a:t>
            </a: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컴파일 시간 오류</a:t>
            </a:r>
            <a:r>
              <a:rPr lang="en-US" altLang="ko-KR" dirty="0">
                <a:latin typeface="굴림" panose="020B0600000101010101" pitchFamily="50" charset="-127"/>
              </a:rPr>
              <a:t>: </a:t>
            </a:r>
            <a:r>
              <a:rPr lang="ko-KR" altLang="en-US" dirty="0">
                <a:latin typeface="굴림" panose="020B0600000101010101" pitchFamily="50" charset="-127"/>
              </a:rPr>
              <a:t>대부분 문법적인 오류 </a:t>
            </a:r>
            <a:endParaRPr lang="en-US" altLang="ko-KR" dirty="0">
              <a:latin typeface="굴림" panose="020B0600000101010101" pitchFamily="50" charset="-127"/>
            </a:endParaRPr>
          </a:p>
          <a:p>
            <a:pPr lvl="1"/>
            <a:endParaRPr lang="en-US" altLang="ko-KR" dirty="0">
              <a:latin typeface="굴림" panose="020B0600000101010101" pitchFamily="50" charset="-127"/>
            </a:endParaRP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실행 시간 오류</a:t>
            </a:r>
            <a:r>
              <a:rPr lang="en-US" altLang="ko-KR" dirty="0">
                <a:latin typeface="굴림" panose="020B0600000101010101" pitchFamily="50" charset="-127"/>
              </a:rPr>
              <a:t>: </a:t>
            </a:r>
            <a:r>
              <a:rPr lang="ko-KR" altLang="en-US" dirty="0">
                <a:latin typeface="굴림" panose="020B0600000101010101" pitchFamily="50" charset="-127"/>
              </a:rPr>
              <a:t>실행 중에 </a:t>
            </a:r>
            <a:r>
              <a:rPr lang="en-US" altLang="ko-KR" dirty="0">
                <a:latin typeface="굴림" panose="020B0600000101010101" pitchFamily="50" charset="-127"/>
              </a:rPr>
              <a:t>0</a:t>
            </a:r>
            <a:r>
              <a:rPr lang="ko-KR" altLang="en-US" dirty="0">
                <a:latin typeface="굴림" panose="020B0600000101010101" pitchFamily="50" charset="-127"/>
              </a:rPr>
              <a:t>으로 나누는 연산 같은 오류 </a:t>
            </a:r>
            <a:endParaRPr lang="en-US" altLang="ko-KR" dirty="0">
              <a:latin typeface="굴림" panose="020B0600000101010101" pitchFamily="50" charset="-127"/>
            </a:endParaRPr>
          </a:p>
          <a:p>
            <a:pPr lvl="2"/>
            <a:endParaRPr lang="ko-KR" altLang="en-US" dirty="0">
              <a:latin typeface="굴림" panose="020B0600000101010101" pitchFamily="50" charset="-127"/>
            </a:endParaRP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논리 오류</a:t>
            </a:r>
            <a:r>
              <a:rPr lang="en-US" altLang="ko-KR" dirty="0">
                <a:latin typeface="굴림" panose="020B0600000101010101" pitchFamily="50" charset="-127"/>
              </a:rPr>
              <a:t>: </a:t>
            </a:r>
            <a:r>
              <a:rPr lang="ko-KR" altLang="en-US" dirty="0">
                <a:latin typeface="굴림" panose="020B0600000101010101" pitchFamily="50" charset="-127"/>
              </a:rPr>
              <a:t>논리적으로 잘못되어서 결과가 의도했던 대로 나오지 않는 오류 </a:t>
            </a:r>
          </a:p>
          <a:p>
            <a:endParaRPr lang="ko-KR" altLang="en-US" dirty="0">
              <a:latin typeface="굴림" panose="020B0600000101010101" pitchFamily="50" charset="-127"/>
            </a:endParaRPr>
          </a:p>
          <a:p>
            <a:pPr lvl="1"/>
            <a:endParaRPr lang="ko-KR" altLang="en-US" dirty="0">
              <a:latin typeface="굴림" panose="020B0600000101010101" pitchFamily="50" charset="-127"/>
            </a:endParaRPr>
          </a:p>
        </p:txBody>
      </p:sp>
      <p:pic>
        <p:nvPicPr>
          <p:cNvPr id="497675" name="Picture 11" descr="MCj0078790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660" y="4231249"/>
            <a:ext cx="1336675" cy="12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4258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오류 수정 과정</a:t>
            </a:r>
          </a:p>
        </p:txBody>
      </p:sp>
      <p:grpSp>
        <p:nvGrpSpPr>
          <p:cNvPr id="498692" name="Group 4"/>
          <p:cNvGrpSpPr>
            <a:grpSpLocks/>
          </p:cNvGrpSpPr>
          <p:nvPr/>
        </p:nvGrpSpPr>
        <p:grpSpPr bwMode="auto">
          <a:xfrm>
            <a:off x="1130300" y="1887538"/>
            <a:ext cx="6518275" cy="4408487"/>
            <a:chOff x="749" y="454"/>
            <a:chExt cx="5034" cy="3521"/>
          </a:xfrm>
        </p:grpSpPr>
        <p:pic>
          <p:nvPicPr>
            <p:cNvPr id="498693" name="Picture 5" descr="MCj0378845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7" y="1071"/>
              <a:ext cx="1406" cy="1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8694" name="Text Box 6"/>
            <p:cNvSpPr txBox="1">
              <a:spLocks noChangeArrowheads="1"/>
            </p:cNvSpPr>
            <p:nvPr/>
          </p:nvSpPr>
          <p:spPr bwMode="auto">
            <a:xfrm>
              <a:off x="4762" y="1344"/>
              <a:ext cx="640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en-US" altLang="ko-KR" sz="1200" b="1">
                  <a:solidFill>
                    <a:srgbClr val="FF0066"/>
                  </a:solidFill>
                  <a:latin typeface="Lucida Console" pitchFamily="49" charset="0"/>
                  <a:ea typeface="굴림" pitchFamily="50" charset="-127"/>
                </a:rPr>
                <a:t>ERROR!!</a:t>
              </a:r>
            </a:p>
          </p:txBody>
        </p:sp>
        <p:sp>
          <p:nvSpPr>
            <p:cNvPr id="498695" name="AutoShape 7"/>
            <p:cNvSpPr>
              <a:spLocks noChangeArrowheads="1"/>
            </p:cNvSpPr>
            <p:nvPr/>
          </p:nvSpPr>
          <p:spPr bwMode="auto">
            <a:xfrm>
              <a:off x="749" y="1026"/>
              <a:ext cx="635" cy="1361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ko-KR" altLang="en-US" sz="1600">
                  <a:latin typeface="새굴림" pitchFamily="18" charset="-127"/>
                  <a:ea typeface="새굴림" pitchFamily="18" charset="-127"/>
                </a:rPr>
                <a:t>소스파일</a:t>
              </a:r>
            </a:p>
            <a:p>
              <a:pPr algn="ctr" eaLnBrk="1" latinLnBrk="1" hangingPunct="1"/>
              <a:endParaRPr kumimoji="1" lang="ko-KR" altLang="en-US" sz="1600">
                <a:latin typeface="새굴림" pitchFamily="18" charset="-127"/>
                <a:ea typeface="새굴림" pitchFamily="18" charset="-127"/>
              </a:endParaRPr>
            </a:p>
            <a:p>
              <a:pPr algn="ctr" eaLnBrk="1" latinLnBrk="1" hangingPunct="1"/>
              <a:r>
                <a:rPr kumimoji="1" lang="en-US" altLang="ko-KR" sz="1600">
                  <a:latin typeface="새굴림" pitchFamily="18" charset="-127"/>
                  <a:ea typeface="새굴림" pitchFamily="18" charset="-127"/>
                </a:rPr>
                <a:t>test.c</a:t>
              </a:r>
            </a:p>
          </p:txBody>
        </p:sp>
        <p:sp>
          <p:nvSpPr>
            <p:cNvPr id="498696" name="AutoShape 8"/>
            <p:cNvSpPr>
              <a:spLocks noChangeArrowheads="1"/>
            </p:cNvSpPr>
            <p:nvPr/>
          </p:nvSpPr>
          <p:spPr bwMode="auto">
            <a:xfrm>
              <a:off x="2032" y="1026"/>
              <a:ext cx="635" cy="1361"/>
            </a:xfrm>
            <a:prstGeom prst="foldedCorner">
              <a:avLst>
                <a:gd name="adj" fmla="val 125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ko-KR" altLang="en-US" sz="1600">
                  <a:latin typeface="새굴림" pitchFamily="18" charset="-127"/>
                  <a:ea typeface="새굴림" pitchFamily="18" charset="-127"/>
                </a:rPr>
                <a:t>오브젝트</a:t>
              </a:r>
            </a:p>
            <a:p>
              <a:pPr algn="ctr" eaLnBrk="1" latinLnBrk="1" hangingPunct="1"/>
              <a:r>
                <a:rPr kumimoji="1" lang="ko-KR" altLang="en-US" sz="1600">
                  <a:latin typeface="새굴림" pitchFamily="18" charset="-127"/>
                  <a:ea typeface="새굴림" pitchFamily="18" charset="-127"/>
                </a:rPr>
                <a:t>파일</a:t>
              </a:r>
            </a:p>
            <a:p>
              <a:pPr algn="ctr" eaLnBrk="1" latinLnBrk="1" hangingPunct="1"/>
              <a:r>
                <a:rPr kumimoji="1" lang="en-US" altLang="ko-KR" sz="1600">
                  <a:latin typeface="새굴림" pitchFamily="18" charset="-127"/>
                  <a:ea typeface="새굴림" pitchFamily="18" charset="-127"/>
                </a:rPr>
                <a:t>test.obj</a:t>
              </a:r>
            </a:p>
          </p:txBody>
        </p:sp>
        <p:sp>
          <p:nvSpPr>
            <p:cNvPr id="498697" name="AutoShape 9"/>
            <p:cNvSpPr>
              <a:spLocks noChangeArrowheads="1"/>
            </p:cNvSpPr>
            <p:nvPr/>
          </p:nvSpPr>
          <p:spPr bwMode="auto">
            <a:xfrm>
              <a:off x="3257" y="1026"/>
              <a:ext cx="635" cy="1361"/>
            </a:xfrm>
            <a:prstGeom prst="foldedCorner">
              <a:avLst>
                <a:gd name="adj" fmla="val 125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ko-KR" altLang="en-US" sz="1600">
                  <a:latin typeface="새굴림" pitchFamily="18" charset="-127"/>
                  <a:ea typeface="새굴림" pitchFamily="18" charset="-127"/>
                </a:rPr>
                <a:t>실행파일</a:t>
              </a:r>
            </a:p>
            <a:p>
              <a:pPr algn="ctr" eaLnBrk="1" latinLnBrk="1" hangingPunct="1"/>
              <a:endParaRPr kumimoji="1" lang="ko-KR" altLang="en-US" sz="1600">
                <a:latin typeface="새굴림" pitchFamily="18" charset="-127"/>
                <a:ea typeface="새굴림" pitchFamily="18" charset="-127"/>
              </a:endParaRPr>
            </a:p>
            <a:p>
              <a:pPr algn="ctr" eaLnBrk="1" latinLnBrk="1" hangingPunct="1"/>
              <a:r>
                <a:rPr kumimoji="1" lang="en-US" altLang="ko-KR" sz="1600">
                  <a:latin typeface="새굴림" pitchFamily="18" charset="-127"/>
                  <a:ea typeface="새굴림" pitchFamily="18" charset="-127"/>
                </a:rPr>
                <a:t>test.exe</a:t>
              </a:r>
            </a:p>
          </p:txBody>
        </p:sp>
        <p:sp>
          <p:nvSpPr>
            <p:cNvPr id="498698" name="AutoShape 10"/>
            <p:cNvSpPr>
              <a:spLocks noChangeArrowheads="1"/>
            </p:cNvSpPr>
            <p:nvPr/>
          </p:nvSpPr>
          <p:spPr bwMode="auto">
            <a:xfrm>
              <a:off x="2744" y="1480"/>
              <a:ext cx="409" cy="409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699" name="Text Box 11"/>
            <p:cNvSpPr txBox="1">
              <a:spLocks noChangeArrowheads="1"/>
            </p:cNvSpPr>
            <p:nvPr/>
          </p:nvSpPr>
          <p:spPr bwMode="auto">
            <a:xfrm>
              <a:off x="1372" y="454"/>
              <a:ext cx="770" cy="464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컴파일러</a:t>
              </a:r>
            </a:p>
            <a:p>
              <a:pPr eaLnBrk="1" latinLnBrk="1" hangingPunct="1"/>
              <a:r>
                <a:rPr kumimoji="1" lang="en-US" altLang="ko-KR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(compiler)</a:t>
              </a:r>
            </a:p>
          </p:txBody>
        </p:sp>
        <p:sp>
          <p:nvSpPr>
            <p:cNvPr id="498700" name="AutoShape 12"/>
            <p:cNvSpPr>
              <a:spLocks noChangeArrowheads="1"/>
            </p:cNvSpPr>
            <p:nvPr/>
          </p:nvSpPr>
          <p:spPr bwMode="auto">
            <a:xfrm>
              <a:off x="3983" y="1480"/>
              <a:ext cx="439" cy="409"/>
            </a:xfrm>
            <a:prstGeom prst="rightArrow">
              <a:avLst>
                <a:gd name="adj1" fmla="val 50000"/>
                <a:gd name="adj2" fmla="val 26834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01" name="Line 13"/>
            <p:cNvSpPr>
              <a:spLocks noChangeShapeType="1"/>
            </p:cNvSpPr>
            <p:nvPr/>
          </p:nvSpPr>
          <p:spPr bwMode="auto">
            <a:xfrm>
              <a:off x="1688" y="890"/>
              <a:ext cx="0" cy="68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8702" name="Line 14"/>
            <p:cNvSpPr>
              <a:spLocks noChangeShapeType="1"/>
            </p:cNvSpPr>
            <p:nvPr/>
          </p:nvSpPr>
          <p:spPr bwMode="auto">
            <a:xfrm>
              <a:off x="2925" y="890"/>
              <a:ext cx="0" cy="68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8703" name="Text Box 15"/>
            <p:cNvSpPr txBox="1">
              <a:spLocks noChangeArrowheads="1"/>
            </p:cNvSpPr>
            <p:nvPr/>
          </p:nvSpPr>
          <p:spPr bwMode="auto">
            <a:xfrm>
              <a:off x="2676" y="454"/>
              <a:ext cx="535" cy="464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링커</a:t>
              </a:r>
            </a:p>
            <a:p>
              <a:pPr eaLnBrk="1" latinLnBrk="1" hangingPunct="1"/>
              <a:r>
                <a:rPr kumimoji="1" lang="en-US" altLang="ko-KR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(linker)</a:t>
              </a:r>
            </a:p>
          </p:txBody>
        </p:sp>
        <p:sp>
          <p:nvSpPr>
            <p:cNvPr id="498704" name="Text Box 16"/>
            <p:cNvSpPr txBox="1">
              <a:spLocks noChangeArrowheads="1"/>
            </p:cNvSpPr>
            <p:nvPr/>
          </p:nvSpPr>
          <p:spPr bwMode="auto">
            <a:xfrm>
              <a:off x="3847" y="454"/>
              <a:ext cx="741" cy="464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실행</a:t>
              </a:r>
            </a:p>
            <a:p>
              <a:pPr eaLnBrk="1" latinLnBrk="1" hangingPunct="1"/>
              <a:r>
                <a:rPr kumimoji="1" lang="en-US" altLang="ko-KR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(execution)</a:t>
              </a:r>
            </a:p>
          </p:txBody>
        </p:sp>
        <p:sp>
          <p:nvSpPr>
            <p:cNvPr id="498705" name="Line 17"/>
            <p:cNvSpPr>
              <a:spLocks noChangeShapeType="1"/>
            </p:cNvSpPr>
            <p:nvPr/>
          </p:nvSpPr>
          <p:spPr bwMode="auto">
            <a:xfrm>
              <a:off x="4171" y="890"/>
              <a:ext cx="0" cy="68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8706" name="AutoShape 18"/>
            <p:cNvSpPr>
              <a:spLocks noChangeArrowheads="1"/>
            </p:cNvSpPr>
            <p:nvPr/>
          </p:nvSpPr>
          <p:spPr bwMode="auto">
            <a:xfrm>
              <a:off x="1519" y="1525"/>
              <a:ext cx="409" cy="409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07" name="AutoShape 19"/>
            <p:cNvSpPr>
              <a:spLocks noChangeArrowheads="1"/>
            </p:cNvSpPr>
            <p:nvPr/>
          </p:nvSpPr>
          <p:spPr bwMode="auto">
            <a:xfrm>
              <a:off x="1565" y="1842"/>
              <a:ext cx="317" cy="952"/>
            </a:xfrm>
            <a:prstGeom prst="downArrow">
              <a:avLst>
                <a:gd name="adj1" fmla="val 50000"/>
                <a:gd name="adj2" fmla="val 75079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08" name="AutoShape 20"/>
            <p:cNvSpPr>
              <a:spLocks noChangeArrowheads="1"/>
            </p:cNvSpPr>
            <p:nvPr/>
          </p:nvSpPr>
          <p:spPr bwMode="auto">
            <a:xfrm>
              <a:off x="2744" y="1797"/>
              <a:ext cx="317" cy="952"/>
            </a:xfrm>
            <a:prstGeom prst="downArrow">
              <a:avLst>
                <a:gd name="adj1" fmla="val 50000"/>
                <a:gd name="adj2" fmla="val 75079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09" name="Text Box 21"/>
            <p:cNvSpPr txBox="1">
              <a:spLocks noChangeArrowheads="1"/>
            </p:cNvSpPr>
            <p:nvPr/>
          </p:nvSpPr>
          <p:spPr bwMode="auto">
            <a:xfrm>
              <a:off x="4600" y="2750"/>
              <a:ext cx="1172" cy="269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 b="1">
                  <a:solidFill>
                    <a:srgbClr val="FF0066"/>
                  </a:solidFill>
                  <a:latin typeface="새굴림" pitchFamily="18" charset="-127"/>
                  <a:ea typeface="새굴림" pitchFamily="18" charset="-127"/>
                </a:rPr>
                <a:t>실행 시간 오류</a:t>
              </a:r>
            </a:p>
          </p:txBody>
        </p:sp>
        <p:sp>
          <p:nvSpPr>
            <p:cNvPr id="498710" name="AutoShape 22"/>
            <p:cNvSpPr>
              <a:spLocks noChangeArrowheads="1"/>
            </p:cNvSpPr>
            <p:nvPr/>
          </p:nvSpPr>
          <p:spPr bwMode="auto">
            <a:xfrm>
              <a:off x="4921" y="2024"/>
              <a:ext cx="317" cy="726"/>
            </a:xfrm>
            <a:prstGeom prst="downArrow">
              <a:avLst>
                <a:gd name="adj1" fmla="val 50000"/>
                <a:gd name="adj2" fmla="val 57256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11" name="Text Box 23"/>
            <p:cNvSpPr txBox="1">
              <a:spLocks noChangeArrowheads="1"/>
            </p:cNvSpPr>
            <p:nvPr/>
          </p:nvSpPr>
          <p:spPr bwMode="auto">
            <a:xfrm>
              <a:off x="4713" y="2991"/>
              <a:ext cx="811" cy="269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 b="1">
                  <a:solidFill>
                    <a:srgbClr val="FF0066"/>
                  </a:solidFill>
                  <a:latin typeface="새굴림" pitchFamily="18" charset="-127"/>
                  <a:ea typeface="새굴림" pitchFamily="18" charset="-127"/>
                </a:rPr>
                <a:t>논리 오류</a:t>
              </a:r>
            </a:p>
          </p:txBody>
        </p:sp>
        <p:sp>
          <p:nvSpPr>
            <p:cNvPr id="498712" name="Text Box 24"/>
            <p:cNvSpPr txBox="1">
              <a:spLocks noChangeArrowheads="1"/>
            </p:cNvSpPr>
            <p:nvPr/>
          </p:nvSpPr>
          <p:spPr bwMode="auto">
            <a:xfrm>
              <a:off x="1905" y="2826"/>
              <a:ext cx="1327" cy="269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 b="1">
                  <a:solidFill>
                    <a:srgbClr val="FF0066"/>
                  </a:solidFill>
                  <a:latin typeface="새굴림" pitchFamily="18" charset="-127"/>
                  <a:ea typeface="새굴림" pitchFamily="18" charset="-127"/>
                </a:rPr>
                <a:t>컴파일 시간 오류</a:t>
              </a:r>
            </a:p>
          </p:txBody>
        </p:sp>
        <p:sp>
          <p:nvSpPr>
            <p:cNvPr id="498713" name="AutoShape 25"/>
            <p:cNvSpPr>
              <a:spLocks noChangeArrowheads="1"/>
            </p:cNvSpPr>
            <p:nvPr/>
          </p:nvSpPr>
          <p:spPr bwMode="auto">
            <a:xfrm flipH="1" flipV="1">
              <a:off x="884" y="3158"/>
              <a:ext cx="1588" cy="317"/>
            </a:xfrm>
            <a:prstGeom prst="curvedDownArrow">
              <a:avLst>
                <a:gd name="adj1" fmla="val 39565"/>
                <a:gd name="adj2" fmla="val 139755"/>
                <a:gd name="adj3" fmla="val 33333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14" name="AutoShape 26"/>
            <p:cNvSpPr>
              <a:spLocks noChangeArrowheads="1"/>
            </p:cNvSpPr>
            <p:nvPr/>
          </p:nvSpPr>
          <p:spPr bwMode="auto">
            <a:xfrm flipH="1" flipV="1">
              <a:off x="793" y="3249"/>
              <a:ext cx="4219" cy="726"/>
            </a:xfrm>
            <a:prstGeom prst="curvedDownArrow">
              <a:avLst>
                <a:gd name="adj1" fmla="val 11838"/>
                <a:gd name="adj2" fmla="val 86793"/>
                <a:gd name="adj3" fmla="val 14190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오류 </a:t>
            </a:r>
            <a:r>
              <a:rPr lang="en-US" altLang="ko-KR" dirty="0">
                <a:latin typeface="+mj-ea"/>
              </a:rPr>
              <a:t>#1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1" y="1704513"/>
            <a:ext cx="8153400" cy="4903394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오류</a:t>
            </a:r>
            <a:r>
              <a:rPr lang="en-US" altLang="ko-KR" dirty="0"/>
              <a:t> #2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51" y="1459544"/>
            <a:ext cx="8343862" cy="50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25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오류</a:t>
            </a:r>
            <a:r>
              <a:rPr lang="en-US" altLang="ko-KR" dirty="0"/>
              <a:t> #3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06028" y="1768875"/>
            <a:ext cx="8081858" cy="479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1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논리 오류</a:t>
            </a:r>
            <a:endParaRPr lang="en-US" altLang="ko-KR" sz="3600" dirty="0">
              <a:latin typeface="+mj-ea"/>
            </a:endParaRPr>
          </a:p>
        </p:txBody>
      </p:sp>
      <p:sp>
        <p:nvSpPr>
          <p:cNvPr id="505863" name="Rectangle 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다음과 같은 출력을 가지는 프로그램을 작성하여 보자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9169" name="_x262754360" descr="EMB000003d036a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85" y="2186108"/>
            <a:ext cx="4379900" cy="349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논리 오류가 존재하는 프로그램</a:t>
            </a:r>
            <a:endParaRPr lang="en-US" altLang="ko-KR" sz="3600" dirty="0">
              <a:latin typeface="+mj-ea"/>
            </a:endParaRPr>
          </a:p>
        </p:txBody>
      </p:sp>
      <p:sp>
        <p:nvSpPr>
          <p:cNvPr id="506883" name="Rectangle 3"/>
          <p:cNvSpPr>
            <a:spLocks noChangeArrowheads="1"/>
          </p:cNvSpPr>
          <p:nvPr/>
        </p:nvSpPr>
        <p:spPr bwMode="auto">
          <a:xfrm>
            <a:off x="866775" y="1239838"/>
            <a:ext cx="4692650" cy="2990850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&lt;</a:t>
            </a:r>
            <a:r>
              <a:rPr lang="en-US" altLang="ko-KR" kern="0" dirty="0" err="1">
                <a:solidFill>
                  <a:srgbClr val="A31515"/>
                </a:solidFill>
                <a:latin typeface="Trebuchet MS" pitchFamily="34" charset="0"/>
              </a:rPr>
              <a:t>stdio.h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&gt;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Trebuchet MS" pitchFamily="34" charset="0"/>
            </a:endParaRP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"Hey!"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);		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"Good Morning"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);		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return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0;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</p:txBody>
      </p:sp>
      <p:sp>
        <p:nvSpPr>
          <p:cNvPr id="506886" name="AutoShape 6"/>
          <p:cNvSpPr>
            <a:spLocks noChangeArrowheads="1"/>
          </p:cNvSpPr>
          <p:nvPr/>
        </p:nvSpPr>
        <p:spPr bwMode="auto">
          <a:xfrm>
            <a:off x="5940425" y="1366838"/>
            <a:ext cx="2200275" cy="2122487"/>
          </a:xfrm>
          <a:prstGeom prst="wedgeEllipseCallout">
            <a:avLst>
              <a:gd name="adj1" fmla="val -44731"/>
              <a:gd name="adj2" fmla="val 18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줄이</a:t>
            </a:r>
            <a:r>
              <a:rPr lang="en-US" altLang="ko-KR" dirty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바뀌지 않았음</a:t>
            </a:r>
            <a:r>
              <a:rPr lang="en-US" altLang="ko-KR" dirty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!</a:t>
            </a:r>
          </a:p>
        </p:txBody>
      </p:sp>
      <p:sp>
        <p:nvSpPr>
          <p:cNvPr id="506889" name="Freeform 9"/>
          <p:cNvSpPr>
            <a:spLocks/>
          </p:cNvSpPr>
          <p:nvPr/>
        </p:nvSpPr>
        <p:spPr bwMode="auto">
          <a:xfrm>
            <a:off x="3788602" y="1947862"/>
            <a:ext cx="2263775" cy="960437"/>
          </a:xfrm>
          <a:custGeom>
            <a:avLst/>
            <a:gdLst>
              <a:gd name="T0" fmla="*/ 2640 w 2640"/>
              <a:gd name="T1" fmla="*/ 68 h 605"/>
              <a:gd name="T2" fmla="*/ 2338 w 2640"/>
              <a:gd name="T3" fmla="*/ 0 h 605"/>
              <a:gd name="T4" fmla="*/ 1984 w 2640"/>
              <a:gd name="T5" fmla="*/ 46 h 605"/>
              <a:gd name="T6" fmla="*/ 1488 w 2640"/>
              <a:gd name="T7" fmla="*/ 177 h 605"/>
              <a:gd name="T8" fmla="*/ 1249 w 2640"/>
              <a:gd name="T9" fmla="*/ 234 h 605"/>
              <a:gd name="T10" fmla="*/ 1038 w 2640"/>
              <a:gd name="T11" fmla="*/ 245 h 605"/>
              <a:gd name="T12" fmla="*/ 433 w 2640"/>
              <a:gd name="T13" fmla="*/ 279 h 605"/>
              <a:gd name="T14" fmla="*/ 353 w 2640"/>
              <a:gd name="T15" fmla="*/ 319 h 605"/>
              <a:gd name="T16" fmla="*/ 228 w 2640"/>
              <a:gd name="T17" fmla="*/ 394 h 605"/>
              <a:gd name="T18" fmla="*/ 159 w 2640"/>
              <a:gd name="T19" fmla="*/ 433 h 605"/>
              <a:gd name="T20" fmla="*/ 97 w 2640"/>
              <a:gd name="T21" fmla="*/ 485 h 605"/>
              <a:gd name="T22" fmla="*/ 74 w 2640"/>
              <a:gd name="T23" fmla="*/ 519 h 605"/>
              <a:gd name="T24" fmla="*/ 62 w 2640"/>
              <a:gd name="T25" fmla="*/ 536 h 605"/>
              <a:gd name="T26" fmla="*/ 17 w 2640"/>
              <a:gd name="T27" fmla="*/ 587 h 605"/>
              <a:gd name="T28" fmla="*/ 0 w 2640"/>
              <a:gd name="T29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40" h="605">
                <a:moveTo>
                  <a:pt x="2640" y="68"/>
                </a:moveTo>
                <a:cubicBezTo>
                  <a:pt x="2562" y="21"/>
                  <a:pt x="2425" y="9"/>
                  <a:pt x="2338" y="0"/>
                </a:cubicBezTo>
                <a:cubicBezTo>
                  <a:pt x="2218" y="7"/>
                  <a:pt x="2103" y="36"/>
                  <a:pt x="1984" y="46"/>
                </a:cubicBezTo>
                <a:cubicBezTo>
                  <a:pt x="1817" y="84"/>
                  <a:pt x="1654" y="132"/>
                  <a:pt x="1488" y="177"/>
                </a:cubicBezTo>
                <a:cubicBezTo>
                  <a:pt x="1391" y="203"/>
                  <a:pt x="1373" y="224"/>
                  <a:pt x="1249" y="234"/>
                </a:cubicBezTo>
                <a:cubicBezTo>
                  <a:pt x="1129" y="244"/>
                  <a:pt x="1200" y="239"/>
                  <a:pt x="1038" y="245"/>
                </a:cubicBezTo>
                <a:cubicBezTo>
                  <a:pt x="838" y="268"/>
                  <a:pt x="634" y="274"/>
                  <a:pt x="433" y="279"/>
                </a:cubicBezTo>
                <a:cubicBezTo>
                  <a:pt x="404" y="289"/>
                  <a:pt x="380" y="306"/>
                  <a:pt x="353" y="319"/>
                </a:cubicBezTo>
                <a:cubicBezTo>
                  <a:pt x="329" y="345"/>
                  <a:pt x="262" y="379"/>
                  <a:pt x="228" y="394"/>
                </a:cubicBezTo>
                <a:cubicBezTo>
                  <a:pt x="209" y="413"/>
                  <a:pt x="185" y="427"/>
                  <a:pt x="159" y="433"/>
                </a:cubicBezTo>
                <a:cubicBezTo>
                  <a:pt x="145" y="456"/>
                  <a:pt x="122" y="476"/>
                  <a:pt x="97" y="485"/>
                </a:cubicBezTo>
                <a:cubicBezTo>
                  <a:pt x="89" y="496"/>
                  <a:pt x="82" y="508"/>
                  <a:pt x="74" y="519"/>
                </a:cubicBezTo>
                <a:cubicBezTo>
                  <a:pt x="70" y="525"/>
                  <a:pt x="62" y="536"/>
                  <a:pt x="62" y="536"/>
                </a:cubicBezTo>
                <a:cubicBezTo>
                  <a:pt x="55" y="559"/>
                  <a:pt x="40" y="580"/>
                  <a:pt x="17" y="587"/>
                </a:cubicBezTo>
                <a:cubicBezTo>
                  <a:pt x="3" y="601"/>
                  <a:pt x="9" y="595"/>
                  <a:pt x="0" y="605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0193" name="_x262754840" descr="EMB000003d036a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166" y="3713121"/>
            <a:ext cx="3355215" cy="268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 bwMode="auto">
          <a:xfrm>
            <a:off x="7422776" y="2612571"/>
            <a:ext cx="706932" cy="1691360"/>
          </a:xfrm>
          <a:custGeom>
            <a:avLst/>
            <a:gdLst>
              <a:gd name="connsiteX0" fmla="*/ 53789 w 706932"/>
              <a:gd name="connsiteY0" fmla="*/ 0 h 1691360"/>
              <a:gd name="connsiteX1" fmla="*/ 130629 w 706932"/>
              <a:gd name="connsiteY1" fmla="*/ 38421 h 1691360"/>
              <a:gd name="connsiteX2" fmla="*/ 161365 w 706932"/>
              <a:gd name="connsiteY2" fmla="*/ 69157 h 1691360"/>
              <a:gd name="connsiteX3" fmla="*/ 253574 w 706932"/>
              <a:gd name="connsiteY3" fmla="*/ 145997 h 1691360"/>
              <a:gd name="connsiteX4" fmla="*/ 291994 w 706932"/>
              <a:gd name="connsiteY4" fmla="*/ 199785 h 1691360"/>
              <a:gd name="connsiteX5" fmla="*/ 384202 w 706932"/>
              <a:gd name="connsiteY5" fmla="*/ 291994 h 1691360"/>
              <a:gd name="connsiteX6" fmla="*/ 422622 w 706932"/>
              <a:gd name="connsiteY6" fmla="*/ 353466 h 1691360"/>
              <a:gd name="connsiteX7" fmla="*/ 522515 w 706932"/>
              <a:gd name="connsiteY7" fmla="*/ 476411 h 1691360"/>
              <a:gd name="connsiteX8" fmla="*/ 568619 w 706932"/>
              <a:gd name="connsiteY8" fmla="*/ 553251 h 1691360"/>
              <a:gd name="connsiteX9" fmla="*/ 660827 w 706932"/>
              <a:gd name="connsiteY9" fmla="*/ 691563 h 1691360"/>
              <a:gd name="connsiteX10" fmla="*/ 691563 w 706932"/>
              <a:gd name="connsiteY10" fmla="*/ 760720 h 1691360"/>
              <a:gd name="connsiteX11" fmla="*/ 699248 w 706932"/>
              <a:gd name="connsiteY11" fmla="*/ 783772 h 1691360"/>
              <a:gd name="connsiteX12" fmla="*/ 706932 w 706932"/>
              <a:gd name="connsiteY12" fmla="*/ 852928 h 1691360"/>
              <a:gd name="connsiteX13" fmla="*/ 691563 w 706932"/>
              <a:gd name="connsiteY13" fmla="*/ 1014293 h 1691360"/>
              <a:gd name="connsiteX14" fmla="*/ 668511 w 706932"/>
              <a:gd name="connsiteY14" fmla="*/ 1091133 h 1691360"/>
              <a:gd name="connsiteX15" fmla="*/ 637775 w 706932"/>
              <a:gd name="connsiteY15" fmla="*/ 1137237 h 1691360"/>
              <a:gd name="connsiteX16" fmla="*/ 607039 w 706932"/>
              <a:gd name="connsiteY16" fmla="*/ 1198710 h 1691360"/>
              <a:gd name="connsiteX17" fmla="*/ 583987 w 706932"/>
              <a:gd name="connsiteY17" fmla="*/ 1252498 h 1691360"/>
              <a:gd name="connsiteX18" fmla="*/ 560935 w 706932"/>
              <a:gd name="connsiteY18" fmla="*/ 1275550 h 1691360"/>
              <a:gd name="connsiteX19" fmla="*/ 545567 w 706932"/>
              <a:gd name="connsiteY19" fmla="*/ 1298602 h 1691360"/>
              <a:gd name="connsiteX20" fmla="*/ 491779 w 706932"/>
              <a:gd name="connsiteY20" fmla="*/ 1344706 h 1691360"/>
              <a:gd name="connsiteX21" fmla="*/ 422622 w 706932"/>
              <a:gd name="connsiteY21" fmla="*/ 1421547 h 1691360"/>
              <a:gd name="connsiteX22" fmla="*/ 361150 w 706932"/>
              <a:gd name="connsiteY22" fmla="*/ 1467651 h 1691360"/>
              <a:gd name="connsiteX23" fmla="*/ 338098 w 706932"/>
              <a:gd name="connsiteY23" fmla="*/ 1483019 h 1691360"/>
              <a:gd name="connsiteX24" fmla="*/ 276626 w 706932"/>
              <a:gd name="connsiteY24" fmla="*/ 1529123 h 1691360"/>
              <a:gd name="connsiteX25" fmla="*/ 238206 w 706932"/>
              <a:gd name="connsiteY25" fmla="*/ 1567543 h 1691360"/>
              <a:gd name="connsiteX26" fmla="*/ 199785 w 706932"/>
              <a:gd name="connsiteY26" fmla="*/ 1605963 h 1691360"/>
              <a:gd name="connsiteX27" fmla="*/ 145997 w 706932"/>
              <a:gd name="connsiteY27" fmla="*/ 1644384 h 1691360"/>
              <a:gd name="connsiteX28" fmla="*/ 122945 w 706932"/>
              <a:gd name="connsiteY28" fmla="*/ 1667436 h 1691360"/>
              <a:gd name="connsiteX29" fmla="*/ 76841 w 706932"/>
              <a:gd name="connsiteY29" fmla="*/ 1690488 h 1691360"/>
              <a:gd name="connsiteX30" fmla="*/ 0 w 706932"/>
              <a:gd name="connsiteY30" fmla="*/ 1690488 h 169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06932" h="1691360">
                <a:moveTo>
                  <a:pt x="53789" y="0"/>
                </a:moveTo>
                <a:cubicBezTo>
                  <a:pt x="84240" y="12181"/>
                  <a:pt x="104025" y="17729"/>
                  <a:pt x="130629" y="38421"/>
                </a:cubicBezTo>
                <a:cubicBezTo>
                  <a:pt x="142066" y="47317"/>
                  <a:pt x="150151" y="59982"/>
                  <a:pt x="161365" y="69157"/>
                </a:cubicBezTo>
                <a:cubicBezTo>
                  <a:pt x="214124" y="112323"/>
                  <a:pt x="212534" y="96749"/>
                  <a:pt x="253574" y="145997"/>
                </a:cubicBezTo>
                <a:cubicBezTo>
                  <a:pt x="267680" y="162923"/>
                  <a:pt x="277302" y="183365"/>
                  <a:pt x="291994" y="199785"/>
                </a:cubicBezTo>
                <a:cubicBezTo>
                  <a:pt x="320978" y="232179"/>
                  <a:pt x="361164" y="255134"/>
                  <a:pt x="384202" y="291994"/>
                </a:cubicBezTo>
                <a:cubicBezTo>
                  <a:pt x="397009" y="312485"/>
                  <a:pt x="408124" y="334135"/>
                  <a:pt x="422622" y="353466"/>
                </a:cubicBezTo>
                <a:cubicBezTo>
                  <a:pt x="454304" y="395709"/>
                  <a:pt x="495348" y="431132"/>
                  <a:pt x="522515" y="476411"/>
                </a:cubicBezTo>
                <a:cubicBezTo>
                  <a:pt x="537883" y="502024"/>
                  <a:pt x="552302" y="528232"/>
                  <a:pt x="568619" y="553251"/>
                </a:cubicBezTo>
                <a:cubicBezTo>
                  <a:pt x="612649" y="620764"/>
                  <a:pt x="629340" y="634885"/>
                  <a:pt x="660827" y="691563"/>
                </a:cubicBezTo>
                <a:cubicBezTo>
                  <a:pt x="674259" y="715742"/>
                  <a:pt x="681699" y="734417"/>
                  <a:pt x="691563" y="760720"/>
                </a:cubicBezTo>
                <a:cubicBezTo>
                  <a:pt x="694407" y="768304"/>
                  <a:pt x="696686" y="776088"/>
                  <a:pt x="699248" y="783772"/>
                </a:cubicBezTo>
                <a:cubicBezTo>
                  <a:pt x="701809" y="806824"/>
                  <a:pt x="706932" y="829734"/>
                  <a:pt x="706932" y="852928"/>
                </a:cubicBezTo>
                <a:cubicBezTo>
                  <a:pt x="706932" y="925943"/>
                  <a:pt x="704599" y="955636"/>
                  <a:pt x="691563" y="1014293"/>
                </a:cubicBezTo>
                <a:cubicBezTo>
                  <a:pt x="687983" y="1030401"/>
                  <a:pt x="674896" y="1081555"/>
                  <a:pt x="668511" y="1091133"/>
                </a:cubicBezTo>
                <a:lnTo>
                  <a:pt x="637775" y="1137237"/>
                </a:lnTo>
                <a:cubicBezTo>
                  <a:pt x="620448" y="1189220"/>
                  <a:pt x="643330" y="1126127"/>
                  <a:pt x="607039" y="1198710"/>
                </a:cubicBezTo>
                <a:cubicBezTo>
                  <a:pt x="590317" y="1232154"/>
                  <a:pt x="610636" y="1215189"/>
                  <a:pt x="583987" y="1252498"/>
                </a:cubicBezTo>
                <a:cubicBezTo>
                  <a:pt x="577671" y="1261341"/>
                  <a:pt x="567892" y="1267202"/>
                  <a:pt x="560935" y="1275550"/>
                </a:cubicBezTo>
                <a:cubicBezTo>
                  <a:pt x="555023" y="1282645"/>
                  <a:pt x="552097" y="1292072"/>
                  <a:pt x="545567" y="1298602"/>
                </a:cubicBezTo>
                <a:cubicBezTo>
                  <a:pt x="484833" y="1359336"/>
                  <a:pt x="541965" y="1286156"/>
                  <a:pt x="491779" y="1344706"/>
                </a:cubicBezTo>
                <a:cubicBezTo>
                  <a:pt x="460751" y="1380905"/>
                  <a:pt x="469187" y="1386623"/>
                  <a:pt x="422622" y="1421547"/>
                </a:cubicBezTo>
                <a:cubicBezTo>
                  <a:pt x="402131" y="1436915"/>
                  <a:pt x="382462" y="1453443"/>
                  <a:pt x="361150" y="1467651"/>
                </a:cubicBezTo>
                <a:cubicBezTo>
                  <a:pt x="353466" y="1472774"/>
                  <a:pt x="345567" y="1477587"/>
                  <a:pt x="338098" y="1483019"/>
                </a:cubicBezTo>
                <a:cubicBezTo>
                  <a:pt x="317384" y="1498084"/>
                  <a:pt x="290834" y="1507811"/>
                  <a:pt x="276626" y="1529123"/>
                </a:cubicBezTo>
                <a:cubicBezTo>
                  <a:pt x="245891" y="1575226"/>
                  <a:pt x="279186" y="1531686"/>
                  <a:pt x="238206" y="1567543"/>
                </a:cubicBezTo>
                <a:cubicBezTo>
                  <a:pt x="224576" y="1579469"/>
                  <a:pt x="214854" y="1595916"/>
                  <a:pt x="199785" y="1605963"/>
                </a:cubicBezTo>
                <a:cubicBezTo>
                  <a:pt x="181545" y="1618124"/>
                  <a:pt x="162671" y="1630092"/>
                  <a:pt x="145997" y="1644384"/>
                </a:cubicBezTo>
                <a:cubicBezTo>
                  <a:pt x="137746" y="1651456"/>
                  <a:pt x="131293" y="1660479"/>
                  <a:pt x="122945" y="1667436"/>
                </a:cubicBezTo>
                <a:cubicBezTo>
                  <a:pt x="112014" y="1676545"/>
                  <a:pt x="92113" y="1689313"/>
                  <a:pt x="76841" y="1690488"/>
                </a:cubicBezTo>
                <a:cubicBezTo>
                  <a:pt x="51303" y="1692452"/>
                  <a:pt x="25614" y="1690488"/>
                  <a:pt x="0" y="1690488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논리 오류가 수정된 프로그램</a:t>
            </a:r>
            <a:endParaRPr lang="en-US" altLang="ko-KR" sz="3600" dirty="0">
              <a:latin typeface="+mj-ea"/>
            </a:endParaRPr>
          </a:p>
        </p:txBody>
      </p:sp>
      <p:sp>
        <p:nvSpPr>
          <p:cNvPr id="541699" name="Rectangle 3"/>
          <p:cNvSpPr>
            <a:spLocks noChangeArrowheads="1"/>
          </p:cNvSpPr>
          <p:nvPr/>
        </p:nvSpPr>
        <p:spPr bwMode="auto">
          <a:xfrm>
            <a:off x="866775" y="1239838"/>
            <a:ext cx="4692650" cy="2990850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&lt;</a:t>
            </a:r>
            <a:r>
              <a:rPr lang="en-US" altLang="ko-KR" kern="0" dirty="0" err="1">
                <a:solidFill>
                  <a:srgbClr val="A31515"/>
                </a:solidFill>
                <a:latin typeface="Trebuchet MS" pitchFamily="34" charset="0"/>
              </a:rPr>
              <a:t>stdio.h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&gt;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Trebuchet MS" pitchFamily="34" charset="0"/>
            </a:endParaRP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"Hey! \n"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);		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"Good Morning \n"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);		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return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0;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</p:txBody>
      </p:sp>
      <p:sp>
        <p:nvSpPr>
          <p:cNvPr id="541701" name="AutoShape 5"/>
          <p:cNvSpPr>
            <a:spLocks noChangeArrowheads="1"/>
          </p:cNvSpPr>
          <p:nvPr/>
        </p:nvSpPr>
        <p:spPr bwMode="auto">
          <a:xfrm>
            <a:off x="5940425" y="1366838"/>
            <a:ext cx="2200275" cy="2122487"/>
          </a:xfrm>
          <a:prstGeom prst="wedgeEllipseCallout">
            <a:avLst>
              <a:gd name="adj1" fmla="val -44731"/>
              <a:gd name="adj2" fmla="val 18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논리 오류 수정</a:t>
            </a:r>
            <a:r>
              <a:rPr lang="en-US" altLang="ko-KR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!!</a:t>
            </a:r>
          </a:p>
        </p:txBody>
      </p:sp>
      <p:sp>
        <p:nvSpPr>
          <p:cNvPr id="541702" name="Freeform 6"/>
          <p:cNvSpPr>
            <a:spLocks/>
          </p:cNvSpPr>
          <p:nvPr/>
        </p:nvSpPr>
        <p:spPr bwMode="auto">
          <a:xfrm>
            <a:off x="3765550" y="1919288"/>
            <a:ext cx="2263775" cy="960437"/>
          </a:xfrm>
          <a:custGeom>
            <a:avLst/>
            <a:gdLst>
              <a:gd name="T0" fmla="*/ 2640 w 2640"/>
              <a:gd name="T1" fmla="*/ 68 h 605"/>
              <a:gd name="T2" fmla="*/ 2338 w 2640"/>
              <a:gd name="T3" fmla="*/ 0 h 605"/>
              <a:gd name="T4" fmla="*/ 1984 w 2640"/>
              <a:gd name="T5" fmla="*/ 46 h 605"/>
              <a:gd name="T6" fmla="*/ 1488 w 2640"/>
              <a:gd name="T7" fmla="*/ 177 h 605"/>
              <a:gd name="T8" fmla="*/ 1249 w 2640"/>
              <a:gd name="T9" fmla="*/ 234 h 605"/>
              <a:gd name="T10" fmla="*/ 1038 w 2640"/>
              <a:gd name="T11" fmla="*/ 245 h 605"/>
              <a:gd name="T12" fmla="*/ 433 w 2640"/>
              <a:gd name="T13" fmla="*/ 279 h 605"/>
              <a:gd name="T14" fmla="*/ 353 w 2640"/>
              <a:gd name="T15" fmla="*/ 319 h 605"/>
              <a:gd name="T16" fmla="*/ 228 w 2640"/>
              <a:gd name="T17" fmla="*/ 394 h 605"/>
              <a:gd name="T18" fmla="*/ 159 w 2640"/>
              <a:gd name="T19" fmla="*/ 433 h 605"/>
              <a:gd name="T20" fmla="*/ 97 w 2640"/>
              <a:gd name="T21" fmla="*/ 485 h 605"/>
              <a:gd name="T22" fmla="*/ 74 w 2640"/>
              <a:gd name="T23" fmla="*/ 519 h 605"/>
              <a:gd name="T24" fmla="*/ 62 w 2640"/>
              <a:gd name="T25" fmla="*/ 536 h 605"/>
              <a:gd name="T26" fmla="*/ 17 w 2640"/>
              <a:gd name="T27" fmla="*/ 587 h 605"/>
              <a:gd name="T28" fmla="*/ 0 w 2640"/>
              <a:gd name="T29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40" h="605">
                <a:moveTo>
                  <a:pt x="2640" y="68"/>
                </a:moveTo>
                <a:cubicBezTo>
                  <a:pt x="2562" y="21"/>
                  <a:pt x="2425" y="9"/>
                  <a:pt x="2338" y="0"/>
                </a:cubicBezTo>
                <a:cubicBezTo>
                  <a:pt x="2218" y="7"/>
                  <a:pt x="2103" y="36"/>
                  <a:pt x="1984" y="46"/>
                </a:cubicBezTo>
                <a:cubicBezTo>
                  <a:pt x="1817" y="84"/>
                  <a:pt x="1654" y="132"/>
                  <a:pt x="1488" y="177"/>
                </a:cubicBezTo>
                <a:cubicBezTo>
                  <a:pt x="1391" y="203"/>
                  <a:pt x="1373" y="224"/>
                  <a:pt x="1249" y="234"/>
                </a:cubicBezTo>
                <a:cubicBezTo>
                  <a:pt x="1129" y="244"/>
                  <a:pt x="1200" y="239"/>
                  <a:pt x="1038" y="245"/>
                </a:cubicBezTo>
                <a:cubicBezTo>
                  <a:pt x="838" y="268"/>
                  <a:pt x="634" y="274"/>
                  <a:pt x="433" y="279"/>
                </a:cubicBezTo>
                <a:cubicBezTo>
                  <a:pt x="404" y="289"/>
                  <a:pt x="380" y="306"/>
                  <a:pt x="353" y="319"/>
                </a:cubicBezTo>
                <a:cubicBezTo>
                  <a:pt x="329" y="345"/>
                  <a:pt x="262" y="379"/>
                  <a:pt x="228" y="394"/>
                </a:cubicBezTo>
                <a:cubicBezTo>
                  <a:pt x="209" y="413"/>
                  <a:pt x="185" y="427"/>
                  <a:pt x="159" y="433"/>
                </a:cubicBezTo>
                <a:cubicBezTo>
                  <a:pt x="145" y="456"/>
                  <a:pt x="122" y="476"/>
                  <a:pt x="97" y="485"/>
                </a:cubicBezTo>
                <a:cubicBezTo>
                  <a:pt x="89" y="496"/>
                  <a:pt x="82" y="508"/>
                  <a:pt x="74" y="519"/>
                </a:cubicBezTo>
                <a:cubicBezTo>
                  <a:pt x="70" y="525"/>
                  <a:pt x="62" y="536"/>
                  <a:pt x="62" y="536"/>
                </a:cubicBezTo>
                <a:cubicBezTo>
                  <a:pt x="55" y="559"/>
                  <a:pt x="40" y="580"/>
                  <a:pt x="17" y="587"/>
                </a:cubicBezTo>
                <a:cubicBezTo>
                  <a:pt x="3" y="601"/>
                  <a:pt x="9" y="595"/>
                  <a:pt x="0" y="605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541703" name="Picture 7" descr="MCj02325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34300" y="1119988"/>
            <a:ext cx="1201737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1217" name="_x262753160" descr="EMB000003d036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279" y="3753651"/>
            <a:ext cx="3179630" cy="2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</a:t>
            </a: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소스 프로그램을 오브젝트 파일로 변환하는 작업</a:t>
            </a:r>
            <a:endParaRPr lang="en-US" altLang="ko-KR" dirty="0"/>
          </a:p>
          <a:p>
            <a:r>
              <a:rPr lang="ko-KR" altLang="en-US" dirty="0"/>
              <a:t>오브젝트 파일 이름</a:t>
            </a:r>
            <a:r>
              <a:rPr lang="en-US" altLang="ko-KR" dirty="0"/>
              <a:t>: (</a:t>
            </a:r>
            <a:r>
              <a:rPr lang="ko-KR" altLang="en-US" dirty="0"/>
              <a:t>예</a:t>
            </a:r>
            <a:r>
              <a:rPr lang="en-US" altLang="ko-KR" dirty="0"/>
              <a:t>) test.obj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30085" name="Rectangle 5"/>
          <p:cNvSpPr>
            <a:spLocks noChangeArrowheads="1"/>
          </p:cNvSpPr>
          <p:nvPr/>
        </p:nvSpPr>
        <p:spPr bwMode="auto">
          <a:xfrm>
            <a:off x="0" y="2344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00" y="2902998"/>
            <a:ext cx="7331400" cy="294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61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039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디버깅</a:t>
            </a:r>
          </a:p>
        </p:txBody>
      </p:sp>
      <p:sp>
        <p:nvSpPr>
          <p:cNvPr id="468042" name="Rectangle 74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디버깅</a:t>
            </a:r>
            <a:r>
              <a:rPr lang="en-US" altLang="ko-KR"/>
              <a:t>: </a:t>
            </a:r>
            <a:r>
              <a:rPr lang="ko-KR" altLang="en-US"/>
              <a:t>논리 오류를 찾는 과정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54" y="2512380"/>
            <a:ext cx="7765588" cy="314574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>
                <a:latin typeface="+mj-ea"/>
              </a:rPr>
              <a:t>디버거</a:t>
            </a:r>
            <a:r>
              <a:rPr lang="en-US" altLang="ko-KR" sz="3600" dirty="0">
                <a:latin typeface="+mj-ea"/>
              </a:rPr>
              <a:t>(debugger)</a:t>
            </a:r>
          </a:p>
        </p:txBody>
      </p:sp>
      <p:sp>
        <p:nvSpPr>
          <p:cNvPr id="507949" name="Rectangle 45"/>
          <p:cNvSpPr>
            <a:spLocks noChangeArrowheads="1"/>
          </p:cNvSpPr>
          <p:nvPr/>
        </p:nvSpPr>
        <p:spPr bwMode="auto">
          <a:xfrm>
            <a:off x="0" y="1670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1" y="1794336"/>
            <a:ext cx="8441958" cy="471299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디버거의 명령어 정의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F5 (Go): </a:t>
            </a:r>
            <a:r>
              <a:rPr lang="ko-KR" altLang="en-US" dirty="0"/>
              <a:t>실행</a:t>
            </a:r>
          </a:p>
          <a:p>
            <a:r>
              <a:rPr lang="en-US" altLang="ko-KR" dirty="0">
                <a:solidFill>
                  <a:schemeClr val="tx2"/>
                </a:solidFill>
              </a:rPr>
              <a:t>F10 (Step Over): </a:t>
            </a:r>
            <a:r>
              <a:rPr lang="ko-KR" altLang="en-US" dirty="0"/>
              <a:t>한 문장씩 실행</a:t>
            </a:r>
            <a:r>
              <a:rPr lang="en-US" altLang="ko-KR" dirty="0"/>
              <a:t>(</a:t>
            </a:r>
            <a:r>
              <a:rPr lang="ko-KR" altLang="en-US" dirty="0"/>
              <a:t>함수도 하나의 문장 취급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F11 (Step Into): </a:t>
            </a:r>
            <a:r>
              <a:rPr lang="ko-KR" altLang="en-US" dirty="0"/>
              <a:t>한 문장씩 실행</a:t>
            </a:r>
            <a:r>
              <a:rPr lang="en-US" altLang="ko-KR" dirty="0"/>
              <a:t>(</a:t>
            </a:r>
            <a:r>
              <a:rPr lang="ko-KR" altLang="en-US" dirty="0"/>
              <a:t>함수 안으로 진입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F9 (Breakpoint): </a:t>
            </a:r>
            <a:r>
              <a:rPr lang="ko-KR" altLang="en-US" dirty="0"/>
              <a:t>현재 문장에 중단점을 설정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8153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64" name="Rectangle 4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디버거의 실행 과정</a:t>
            </a:r>
          </a:p>
        </p:txBody>
      </p:sp>
      <p:sp>
        <p:nvSpPr>
          <p:cNvPr id="465969" name="Rectangle 49"/>
          <p:cNvSpPr>
            <a:spLocks noChangeArrowheads="1"/>
          </p:cNvSpPr>
          <p:nvPr/>
        </p:nvSpPr>
        <p:spPr bwMode="auto">
          <a:xfrm>
            <a:off x="0" y="16795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73" y="1679575"/>
            <a:ext cx="8169454" cy="4923361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 project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오류를</a:t>
            </a:r>
            <a:r>
              <a:rPr lang="en-US" altLang="ko-KR" dirty="0"/>
              <a:t> </a:t>
            </a:r>
            <a:r>
              <a:rPr lang="ko-KR" altLang="en-US" dirty="0"/>
              <a:t>수정해보자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648" y="2136483"/>
            <a:ext cx="8327166" cy="3678391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#include &lt;</a:t>
            </a:r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stdio.h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 Main(void)</a:t>
            </a:r>
          </a:p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</a:p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	</a:t>
            </a:r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printf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안녕하세요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?\n);</a:t>
            </a:r>
          </a:p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	</a:t>
            </a:r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printf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이번 코드에는 많은 오류가 </a:t>
            </a:r>
            <a:r>
              <a:rPr lang="ko-KR" altLang="en-US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있다네요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\n)</a:t>
            </a:r>
          </a:p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	print(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제가 다 고쳐보겠습니다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.\n);</a:t>
            </a:r>
          </a:p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	return 0;</a:t>
            </a:r>
          </a:p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20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9739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83967"/>
            <a:ext cx="8153400" cy="347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735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오류를</a:t>
            </a:r>
            <a:r>
              <a:rPr lang="en-US" altLang="ko-KR" dirty="0"/>
              <a:t> </a:t>
            </a:r>
            <a:r>
              <a:rPr lang="ko-KR" altLang="en-US" dirty="0"/>
              <a:t>수정해보자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648" y="2136484"/>
            <a:ext cx="8327166" cy="2826134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80808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#include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 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&lt;</a:t>
            </a:r>
            <a:r>
              <a:rPr lang="en-US" altLang="ko-KR" sz="1600" kern="0" dirty="0" err="1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stdio.h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&gt;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 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 err="1">
                <a:solidFill>
                  <a:srgbClr val="0000FF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 main(</a:t>
            </a:r>
            <a:r>
              <a:rPr lang="en-US" altLang="ko-KR" sz="1600" kern="0" dirty="0">
                <a:solidFill>
                  <a:srgbClr val="0000FF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void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)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{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printf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(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"</a:t>
            </a:r>
            <a:r>
              <a:rPr lang="ko-KR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안녕하세요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 ? \n"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);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printf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(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"</a:t>
            </a:r>
            <a:r>
              <a:rPr lang="ko-KR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이번 코드에는 많은 오류가 </a:t>
            </a:r>
            <a:r>
              <a:rPr lang="ko-KR" altLang="ko-KR" sz="1600" kern="0" dirty="0" err="1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있다네요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\n"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);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printf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(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"</a:t>
            </a:r>
            <a:r>
              <a:rPr lang="ko-KR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제가 다 고쳐보겠습니다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.\n"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);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	</a:t>
            </a:r>
            <a:r>
              <a:rPr lang="en-US" altLang="ko-KR" sz="1600" kern="0" dirty="0">
                <a:solidFill>
                  <a:srgbClr val="0000FF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return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 0;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}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1600" kern="100" dirty="0">
                <a:latin typeface="Trebuchet MS" panose="020B0603020202020204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 </a:t>
            </a:r>
            <a:endParaRPr lang="ko-KR" altLang="ko-KR" sz="1600" kern="100" dirty="0">
              <a:effectLst/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3705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출석 </a:t>
            </a:r>
            <a:r>
              <a:rPr lang="ko-KR" altLang="en-US" sz="3600" dirty="0" err="1"/>
              <a:t>체크용</a:t>
            </a:r>
            <a:r>
              <a:rPr lang="ko-KR" altLang="en-US" sz="3600" dirty="0"/>
              <a:t> 질문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아래의 질문에 대한 답변을 이러닝 시스템의 과제 </a:t>
            </a:r>
            <a:r>
              <a:rPr lang="ko-KR" altLang="en-US" sz="1800" dirty="0" err="1"/>
              <a:t>제출란에</a:t>
            </a:r>
            <a:r>
              <a:rPr lang="ko-KR" altLang="en-US" sz="1800" dirty="0"/>
              <a:t> 작성 </a:t>
            </a:r>
            <a:r>
              <a:rPr lang="ko-KR" altLang="en-US" sz="1800" dirty="0" err="1"/>
              <a:t>하시오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     (</a:t>
            </a:r>
            <a:r>
              <a:rPr lang="ko-KR" altLang="en-US" sz="1800" dirty="0"/>
              <a:t>수업 시작시간에서 </a:t>
            </a:r>
            <a:r>
              <a:rPr lang="en-US" altLang="ko-KR" sz="1800" dirty="0"/>
              <a:t>1</a:t>
            </a:r>
            <a:r>
              <a:rPr lang="ko-KR" altLang="en-US" sz="1800" dirty="0"/>
              <a:t>시간 </a:t>
            </a:r>
            <a:r>
              <a:rPr lang="en-US" altLang="ko-KR" sz="1800" dirty="0"/>
              <a:t>30</a:t>
            </a:r>
            <a:r>
              <a:rPr lang="ko-KR" altLang="en-US" sz="1800" dirty="0"/>
              <a:t>분 이내</a:t>
            </a:r>
            <a:r>
              <a:rPr lang="en-US" altLang="ko-KR" sz="1800" dirty="0"/>
              <a:t> </a:t>
            </a:r>
            <a:r>
              <a:rPr lang="ko-KR" altLang="en-US" sz="1800" dirty="0"/>
              <a:t>제출</a:t>
            </a:r>
            <a:r>
              <a:rPr lang="en-US" altLang="ko-KR" sz="1800" dirty="0"/>
              <a:t>, </a:t>
            </a:r>
            <a:r>
              <a:rPr lang="ko-KR" altLang="en-US" sz="1800" dirty="0"/>
              <a:t>이후 지각처리</a:t>
            </a:r>
            <a:r>
              <a:rPr lang="en-US" altLang="ko-KR" sz="1800" dirty="0"/>
              <a:t>)</a:t>
            </a:r>
          </a:p>
          <a:p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프로그램이 실행될 때 가장 먼저 실행되는 함수는 무엇인지 쓰시오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2) </a:t>
            </a:r>
            <a:r>
              <a:rPr lang="ko-KR" altLang="en-US" sz="1800" dirty="0"/>
              <a:t>함수의 구조에 대해 설명 </a:t>
            </a:r>
            <a:r>
              <a:rPr lang="ko-KR" altLang="en-US" sz="1800" dirty="0" err="1"/>
              <a:t>하시오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248" y="-1905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92267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25538" y="361950"/>
            <a:ext cx="7596187" cy="571500"/>
          </a:xfrm>
        </p:spPr>
        <p:txBody>
          <a:bodyPr>
            <a:normAutofit fontScale="90000"/>
          </a:bodyPr>
          <a:lstStyle/>
          <a:p>
            <a:r>
              <a:rPr lang="en-US" altLang="ko-KR" sz="3600"/>
              <a:t>Q &amp; A</a:t>
            </a:r>
          </a:p>
        </p:txBody>
      </p:sp>
      <p:pic>
        <p:nvPicPr>
          <p:cNvPr id="550915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0" y="2386013"/>
            <a:ext cx="2797175" cy="202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0916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63" y="2646363"/>
            <a:ext cx="1706562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 오류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538287"/>
            <a:ext cx="8153400" cy="4495800"/>
          </a:xfrm>
        </p:spPr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컴파일 오류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complie</a:t>
            </a:r>
            <a:r>
              <a:rPr lang="en-US" altLang="ko-KR" dirty="0">
                <a:solidFill>
                  <a:srgbClr val="FF0000"/>
                </a:solidFill>
              </a:rPr>
              <a:t> error): </a:t>
            </a:r>
            <a:r>
              <a:rPr lang="ko-KR" altLang="en-US" dirty="0"/>
              <a:t>문법 오류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He go to school;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339" y="2431972"/>
            <a:ext cx="6292048" cy="42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6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링크</a:t>
            </a:r>
          </a:p>
        </p:txBody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컴파일된</a:t>
            </a:r>
            <a:r>
              <a:rPr lang="ko-KR" altLang="en-US" dirty="0"/>
              <a:t> 목적 프로그램을 라이브러리와 연결하여 실행 프로그램을 작성하는 것</a:t>
            </a:r>
            <a:endParaRPr lang="en-US" altLang="ko-KR" dirty="0"/>
          </a:p>
          <a:p>
            <a:r>
              <a:rPr lang="ko-KR" altLang="en-US" dirty="0"/>
              <a:t>실행 파일 이름</a:t>
            </a:r>
            <a:r>
              <a:rPr lang="en-US" altLang="ko-KR" dirty="0"/>
              <a:t>: (</a:t>
            </a:r>
            <a:r>
              <a:rPr lang="ko-KR" altLang="en-US" dirty="0"/>
              <a:t>예</a:t>
            </a:r>
            <a:r>
              <a:rPr lang="en-US" altLang="ko-KR" dirty="0"/>
              <a:t>) test.exe</a:t>
            </a:r>
            <a:endParaRPr lang="ko-KR" altLang="en-US" dirty="0"/>
          </a:p>
          <a:p>
            <a:r>
              <a:rPr lang="ko-KR" altLang="en-US" i="1" dirty="0">
                <a:solidFill>
                  <a:schemeClr val="tx2"/>
                </a:solidFill>
              </a:rPr>
              <a:t>라이브러리</a:t>
            </a:r>
            <a:r>
              <a:rPr lang="en-US" altLang="ko-KR" i="1" dirty="0">
                <a:solidFill>
                  <a:schemeClr val="tx2"/>
                </a:solidFill>
              </a:rPr>
              <a:t>(library):</a:t>
            </a:r>
            <a:r>
              <a:rPr lang="en-US" altLang="ko-KR" dirty="0"/>
              <a:t> </a:t>
            </a:r>
            <a:r>
              <a:rPr lang="ko-KR" altLang="en-US" dirty="0"/>
              <a:t>프로그래머들이 많이 사용되는 기능을 미리 작성해 놓은 것 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입출력 기능</a:t>
            </a:r>
            <a:r>
              <a:rPr lang="en-US" altLang="ko-KR" dirty="0"/>
              <a:t>, </a:t>
            </a:r>
            <a:r>
              <a:rPr lang="ko-KR" altLang="en-US" dirty="0"/>
              <a:t>파일 처리</a:t>
            </a:r>
            <a:r>
              <a:rPr lang="en-US" altLang="ko-KR" dirty="0"/>
              <a:t>, </a:t>
            </a:r>
            <a:r>
              <a:rPr lang="ko-KR" altLang="en-US" dirty="0"/>
              <a:t>수학 함수 계산 </a:t>
            </a:r>
          </a:p>
          <a:p>
            <a:r>
              <a:rPr lang="ko-KR" altLang="en-US" dirty="0"/>
              <a:t>링크를 수행하는 프로그램을 </a:t>
            </a:r>
            <a:r>
              <a:rPr lang="ko-KR" altLang="en-US" i="1" dirty="0" err="1">
                <a:solidFill>
                  <a:schemeClr val="tx2"/>
                </a:solidFill>
              </a:rPr>
              <a:t>링커</a:t>
            </a:r>
            <a:r>
              <a:rPr lang="en-US" altLang="ko-KR" i="1" dirty="0">
                <a:solidFill>
                  <a:schemeClr val="tx2"/>
                </a:solidFill>
              </a:rPr>
              <a:t>(linker</a:t>
            </a:r>
            <a:r>
              <a:rPr lang="en-US" altLang="ko-KR" dirty="0"/>
              <a:t>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</p:txBody>
      </p:sp>
      <p:sp>
        <p:nvSpPr>
          <p:cNvPr id="431109" name="Rectangle 5"/>
          <p:cNvSpPr>
            <a:spLocks noChangeArrowheads="1"/>
          </p:cNvSpPr>
          <p:nvPr/>
        </p:nvSpPr>
        <p:spPr bwMode="auto">
          <a:xfrm>
            <a:off x="0" y="2514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31108" name="_x73720576" descr="EMB000009f8334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682" y="4866828"/>
            <a:ext cx="2727325" cy="167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33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링크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09375" y="1706732"/>
            <a:ext cx="5948146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129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3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1487</TotalTime>
  <Words>1345</Words>
  <Application>Microsoft Office PowerPoint</Application>
  <PresentationFormat>화면 슬라이드 쇼(4:3)</PresentationFormat>
  <Paragraphs>259</Paragraphs>
  <Slides>68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84" baseType="lpstr">
      <vt:lpstr>HY얕은샘물M</vt:lpstr>
      <vt:lpstr>HY엽서L</vt:lpstr>
      <vt:lpstr>굴림</vt:lpstr>
      <vt:lpstr>새굴림</vt:lpstr>
      <vt:lpstr>Arial</vt:lpstr>
      <vt:lpstr>Comic Sans MS</vt:lpstr>
      <vt:lpstr>Lucida Console</vt:lpstr>
      <vt:lpstr>Monotype Corsiva</vt:lpstr>
      <vt:lpstr>Symbol</vt:lpstr>
      <vt:lpstr>Trebuchet MS</vt:lpstr>
      <vt:lpstr>Tw Cen MT</vt:lpstr>
      <vt:lpstr>Wingdings</vt:lpstr>
      <vt:lpstr>Wingdings 2</vt:lpstr>
      <vt:lpstr>가을</vt:lpstr>
      <vt:lpstr>3_Crayons</vt:lpstr>
      <vt:lpstr>Equation</vt:lpstr>
      <vt:lpstr>PowerPoint 프레젠테이션</vt:lpstr>
      <vt:lpstr>프로그램 개발 과정</vt:lpstr>
      <vt:lpstr>프로그램 개발 과정</vt:lpstr>
      <vt:lpstr>설계</vt:lpstr>
      <vt:lpstr>소스 작성</vt:lpstr>
      <vt:lpstr>컴파일</vt:lpstr>
      <vt:lpstr>컴파일 오류</vt:lpstr>
      <vt:lpstr>링크</vt:lpstr>
      <vt:lpstr>링크</vt:lpstr>
      <vt:lpstr>실행 및 디버깅</vt:lpstr>
      <vt:lpstr>디버깅</vt:lpstr>
      <vt:lpstr>디버깅의 유래</vt:lpstr>
      <vt:lpstr>소프트웨어의 유지 보수</vt:lpstr>
      <vt:lpstr>통합 개발 환경</vt:lpstr>
      <vt:lpstr>통합 개발 환경의 예</vt:lpstr>
      <vt:lpstr>비주얼 스튜디오 버전</vt:lpstr>
      <vt:lpstr>비주얼 스튜디오 설치 </vt:lpstr>
      <vt:lpstr>비주얼 스튜디오 설치 </vt:lpstr>
      <vt:lpstr>비주얼 스튜디오 설치 </vt:lpstr>
      <vt:lpstr>비주얼 스튜디오 설치 </vt:lpstr>
      <vt:lpstr>워크스페이스와 프로젝트</vt:lpstr>
      <vt:lpstr>프로젝트 생성하기</vt:lpstr>
      <vt:lpstr>프로젝트 생성하기</vt:lpstr>
      <vt:lpstr>프로젝트 생성하기</vt:lpstr>
      <vt:lpstr>소스 파일 생성하기</vt:lpstr>
      <vt:lpstr>소스 파일 생성하기</vt:lpstr>
      <vt:lpstr>프로그램 입력</vt:lpstr>
      <vt:lpstr>프로그램 입력</vt:lpstr>
      <vt:lpstr>첫번째 프로그램의 설명</vt:lpstr>
      <vt:lpstr>프로그램 == 작업 지시서</vt:lpstr>
      <vt:lpstr>작업을 적어주는 위치</vt:lpstr>
      <vt:lpstr>간략한 소스 설명</vt:lpstr>
      <vt:lpstr>출석 체크용 질문</vt:lpstr>
      <vt:lpstr>헤더 파일</vt:lpstr>
      <vt:lpstr>함수</vt:lpstr>
      <vt:lpstr>main() 함수 </vt:lpstr>
      <vt:lpstr>함수의 간략한 설명</vt:lpstr>
      <vt:lpstr>문장 </vt:lpstr>
      <vt:lpstr>printf() 호출</vt:lpstr>
      <vt:lpstr>함수의 반환값</vt:lpstr>
      <vt:lpstr>응용 프로그램 #1</vt:lpstr>
      <vt:lpstr>첫번째 버전</vt:lpstr>
      <vt:lpstr>줄바꿈 문자</vt:lpstr>
      <vt:lpstr>줄바꿈 문자 2개를 사용하면?</vt:lpstr>
      <vt:lpstr>변경된 프로그램</vt:lpstr>
      <vt:lpstr>응용 프로그램 #2</vt:lpstr>
      <vt:lpstr>응용 프로그램</vt:lpstr>
      <vt:lpstr>lab: 간단한 계산을 해보자</vt:lpstr>
      <vt:lpstr>solution </vt:lpstr>
      <vt:lpstr>형식 지정자</vt:lpstr>
      <vt:lpstr>오류 수정 및 디버깅</vt:lpstr>
      <vt:lpstr>오류의 종류</vt:lpstr>
      <vt:lpstr>오류 수정 과정</vt:lpstr>
      <vt:lpstr>오류 #1</vt:lpstr>
      <vt:lpstr>오류 #2</vt:lpstr>
      <vt:lpstr>오류 #3</vt:lpstr>
      <vt:lpstr>논리 오류</vt:lpstr>
      <vt:lpstr>논리 오류가 존재하는 프로그램</vt:lpstr>
      <vt:lpstr>논리 오류가 수정된 프로그램</vt:lpstr>
      <vt:lpstr>디버깅</vt:lpstr>
      <vt:lpstr>디버거(debugger)</vt:lpstr>
      <vt:lpstr>디버거의 명령어 정의</vt:lpstr>
      <vt:lpstr>디버거의 실행 과정</vt:lpstr>
      <vt:lpstr>mini project</vt:lpstr>
      <vt:lpstr>PowerPoint 프레젠테이션</vt:lpstr>
      <vt:lpstr>Mini Project</vt:lpstr>
      <vt:lpstr>출석 체크용 질문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kim daesung</cp:lastModifiedBy>
  <cp:revision>226</cp:revision>
  <dcterms:created xsi:type="dcterms:W3CDTF">2007-06-29T06:43:39Z</dcterms:created>
  <dcterms:modified xsi:type="dcterms:W3CDTF">2020-04-01T00:25:10Z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